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2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9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0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sldIdLst>
    <p:sldId id="265" r:id="rId2"/>
    <p:sldId id="945" r:id="rId3"/>
    <p:sldId id="523" r:id="rId4"/>
    <p:sldId id="497" r:id="rId5"/>
    <p:sldId id="928" r:id="rId6"/>
    <p:sldId id="717" r:id="rId7"/>
    <p:sldId id="986" r:id="rId8"/>
    <p:sldId id="987" r:id="rId9"/>
    <p:sldId id="500" r:id="rId10"/>
    <p:sldId id="307" r:id="rId11"/>
    <p:sldId id="720" r:id="rId12"/>
    <p:sldId id="723" r:id="rId13"/>
    <p:sldId id="724" r:id="rId14"/>
    <p:sldId id="726" r:id="rId15"/>
    <p:sldId id="727" r:id="rId16"/>
    <p:sldId id="728" r:id="rId17"/>
    <p:sldId id="729" r:id="rId18"/>
    <p:sldId id="787" r:id="rId19"/>
    <p:sldId id="730" r:id="rId20"/>
    <p:sldId id="867" r:id="rId21"/>
    <p:sldId id="932" r:id="rId22"/>
    <p:sldId id="988" r:id="rId23"/>
    <p:sldId id="931" r:id="rId24"/>
    <p:sldId id="933" r:id="rId25"/>
    <p:sldId id="934" r:id="rId26"/>
    <p:sldId id="935" r:id="rId27"/>
    <p:sldId id="941" r:id="rId28"/>
    <p:sldId id="942" r:id="rId29"/>
    <p:sldId id="989" r:id="rId30"/>
    <p:sldId id="943" r:id="rId31"/>
    <p:sldId id="946" r:id="rId32"/>
    <p:sldId id="947" r:id="rId33"/>
    <p:sldId id="948" r:id="rId34"/>
    <p:sldId id="949" r:id="rId35"/>
    <p:sldId id="950" r:id="rId36"/>
    <p:sldId id="951" r:id="rId37"/>
    <p:sldId id="990" r:id="rId38"/>
    <p:sldId id="991" r:id="rId39"/>
    <p:sldId id="952" r:id="rId40"/>
    <p:sldId id="953" r:id="rId41"/>
    <p:sldId id="954" r:id="rId42"/>
    <p:sldId id="955" r:id="rId43"/>
    <p:sldId id="956" r:id="rId44"/>
    <p:sldId id="957" r:id="rId45"/>
    <p:sldId id="958" r:id="rId46"/>
    <p:sldId id="959" r:id="rId47"/>
    <p:sldId id="960" r:id="rId48"/>
    <p:sldId id="963" r:id="rId49"/>
    <p:sldId id="964" r:id="rId50"/>
    <p:sldId id="965" r:id="rId51"/>
    <p:sldId id="966" r:id="rId52"/>
    <p:sldId id="961" r:id="rId53"/>
    <p:sldId id="967" r:id="rId54"/>
    <p:sldId id="968" r:id="rId55"/>
    <p:sldId id="969" r:id="rId56"/>
    <p:sldId id="970" r:id="rId57"/>
    <p:sldId id="971" r:id="rId58"/>
    <p:sldId id="992" r:id="rId59"/>
    <p:sldId id="972" r:id="rId60"/>
    <p:sldId id="973" r:id="rId61"/>
    <p:sldId id="974" r:id="rId62"/>
    <p:sldId id="714" r:id="rId63"/>
    <p:sldId id="835" r:id="rId64"/>
    <p:sldId id="944" r:id="rId65"/>
    <p:sldId id="993" r:id="rId66"/>
    <p:sldId id="862" r:id="rId67"/>
    <p:sldId id="843" r:id="rId68"/>
    <p:sldId id="940" r:id="rId69"/>
    <p:sldId id="846" r:id="rId70"/>
    <p:sldId id="920" r:id="rId71"/>
    <p:sldId id="975" r:id="rId72"/>
    <p:sldId id="909" r:id="rId73"/>
    <p:sldId id="814" r:id="rId74"/>
    <p:sldId id="908" r:id="rId75"/>
    <p:sldId id="858" r:id="rId76"/>
    <p:sldId id="976" r:id="rId77"/>
    <p:sldId id="919" r:id="rId78"/>
    <p:sldId id="977" r:id="rId79"/>
    <p:sldId id="978" r:id="rId80"/>
    <p:sldId id="979" r:id="rId81"/>
    <p:sldId id="981" r:id="rId82"/>
    <p:sldId id="980" r:id="rId83"/>
    <p:sldId id="915" r:id="rId84"/>
    <p:sldId id="918" r:id="rId85"/>
    <p:sldId id="982" r:id="rId86"/>
    <p:sldId id="983" r:id="rId87"/>
    <p:sldId id="984" r:id="rId88"/>
    <p:sldId id="916" r:id="rId89"/>
    <p:sldId id="917" r:id="rId90"/>
    <p:sldId id="985" r:id="rId91"/>
    <p:sldId id="856" r:id="rId92"/>
    <p:sldId id="857" r:id="rId93"/>
    <p:sldId id="994" r:id="rId94"/>
    <p:sldId id="791" r:id="rId95"/>
  </p:sldIdLst>
  <p:sldSz cx="12192000" cy="6858000"/>
  <p:notesSz cx="6858000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5A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98" autoAdjust="0"/>
    <p:restoredTop sz="99652" autoAdjust="0"/>
  </p:normalViewPr>
  <p:slideViewPr>
    <p:cSldViewPr snapToGrid="0">
      <p:cViewPr varScale="1">
        <p:scale>
          <a:sx n="113" d="100"/>
          <a:sy n="113" d="100"/>
        </p:scale>
        <p:origin x="-28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D60-4766-9C14-55FBBC365A5F}"/>
              </c:ext>
            </c:extLst>
          </c:dPt>
          <c:dPt>
            <c:idx val="1"/>
            <c:bubble3D val="0"/>
            <c:spPr>
              <a:solidFill>
                <a:schemeClr val="bg2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D60-4766-9C14-55FBBC365A5F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D60-4766-9C14-55FBBC365A5F}"/>
              </c:ext>
            </c:extLst>
          </c:dPt>
          <c:dLbls>
            <c:dLbl>
              <c:idx val="0"/>
              <c:layout>
                <c:manualLayout>
                  <c:x val="3.8875634327713425E-2"/>
                  <c:y val="-9.3633205127530567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60-4766-9C14-55FBBC365A5F}"/>
                </c:ext>
              </c:extLst>
            </c:dLbl>
            <c:dLbl>
              <c:idx val="1"/>
              <c:layout>
                <c:manualLayout>
                  <c:x val="2.050239330910264E-2"/>
                  <c:y val="-1.770941304191505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60-4766-9C14-55FBBC365A5F}"/>
                </c:ext>
              </c:extLst>
            </c:dLbl>
            <c:dLbl>
              <c:idx val="2"/>
              <c:layout>
                <c:manualLayout>
                  <c:x val="1.5720152757057525E-2"/>
                  <c:y val="-4.855465934262518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D60-4766-9C14-55FBBC365A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SLUŻBA WSPOMAGAJĄCA</c:v>
                </c:pt>
                <c:pt idx="1">
                  <c:v>SŁUŻBA PREWENCJI</c:v>
                </c:pt>
                <c:pt idx="2">
                  <c:v>SŁUŻBA KRYMINALNA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8</c:v>
                </c:pt>
                <c:pt idx="1">
                  <c:v>341</c:v>
                </c:pt>
                <c:pt idx="2">
                  <c:v>157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D60-4766-9C14-55FBBC365A5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Arkusz1!$B$2:$B$8</c:f>
              <c:numCache>
                <c:formatCode>General</c:formatCode>
                <c:ptCount val="7"/>
                <c:pt idx="0">
                  <c:v>60</c:v>
                </c:pt>
                <c:pt idx="1">
                  <c:v>76</c:v>
                </c:pt>
                <c:pt idx="2">
                  <c:v>66</c:v>
                </c:pt>
                <c:pt idx="3">
                  <c:v>79</c:v>
                </c:pt>
                <c:pt idx="4">
                  <c:v>63</c:v>
                </c:pt>
                <c:pt idx="5">
                  <c:v>45</c:v>
                </c:pt>
                <c:pt idx="6">
                  <c:v>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36603904"/>
        <c:axId val="136613888"/>
      </c:barChart>
      <c:catAx>
        <c:axId val="1366039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6613888"/>
        <c:crosses val="autoZero"/>
        <c:auto val="1"/>
        <c:lblAlgn val="ctr"/>
        <c:lblOffset val="100"/>
        <c:noMultiLvlLbl val="0"/>
      </c:catAx>
      <c:valAx>
        <c:axId val="13661388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36603904"/>
        <c:crosses val="autoZero"/>
        <c:crossBetween val="between"/>
        <c:majorUnit val="1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66FF33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Arkusz1!$B$2:$B$8</c:f>
              <c:numCache>
                <c:formatCode>General</c:formatCode>
                <c:ptCount val="7"/>
                <c:pt idx="0">
                  <c:v>150</c:v>
                </c:pt>
                <c:pt idx="1">
                  <c:v>125</c:v>
                </c:pt>
                <c:pt idx="2">
                  <c:v>123</c:v>
                </c:pt>
                <c:pt idx="3">
                  <c:v>112</c:v>
                </c:pt>
                <c:pt idx="4">
                  <c:v>99</c:v>
                </c:pt>
                <c:pt idx="5">
                  <c:v>87</c:v>
                </c:pt>
                <c:pt idx="6">
                  <c:v>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36539520"/>
        <c:axId val="136557696"/>
      </c:barChart>
      <c:catAx>
        <c:axId val="1365395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6557696"/>
        <c:crosses val="autoZero"/>
        <c:auto val="1"/>
        <c:lblAlgn val="ctr"/>
        <c:lblOffset val="100"/>
        <c:noMultiLvlLbl val="0"/>
      </c:catAx>
      <c:valAx>
        <c:axId val="13655769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36539520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66FF33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Arkusz1!$B$2:$B$8</c:f>
              <c:numCache>
                <c:formatCode>General</c:formatCode>
                <c:ptCount val="7"/>
                <c:pt idx="0">
                  <c:v>219</c:v>
                </c:pt>
                <c:pt idx="1">
                  <c:v>203</c:v>
                </c:pt>
                <c:pt idx="2">
                  <c:v>195</c:v>
                </c:pt>
                <c:pt idx="3">
                  <c:v>199</c:v>
                </c:pt>
                <c:pt idx="4">
                  <c:v>168</c:v>
                </c:pt>
                <c:pt idx="5">
                  <c:v>133</c:v>
                </c:pt>
                <c:pt idx="6">
                  <c:v>117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39023104"/>
        <c:axId val="139024640"/>
      </c:barChart>
      <c:catAx>
        <c:axId val="1390231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9024640"/>
        <c:crosses val="autoZero"/>
        <c:auto val="1"/>
        <c:lblAlgn val="ctr"/>
        <c:lblOffset val="100"/>
        <c:noMultiLvlLbl val="0"/>
      </c:catAx>
      <c:valAx>
        <c:axId val="13902464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39023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Arkusz1!$B$2:$B$8</c:f>
              <c:numCache>
                <c:formatCode>General</c:formatCode>
                <c:ptCount val="7"/>
                <c:pt idx="0">
                  <c:v>71</c:v>
                </c:pt>
                <c:pt idx="1">
                  <c:v>55</c:v>
                </c:pt>
                <c:pt idx="2">
                  <c:v>82</c:v>
                </c:pt>
                <c:pt idx="3">
                  <c:v>74</c:v>
                </c:pt>
                <c:pt idx="4">
                  <c:v>81</c:v>
                </c:pt>
                <c:pt idx="5">
                  <c:v>80</c:v>
                </c:pt>
                <c:pt idx="6">
                  <c:v>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38801536"/>
        <c:axId val="138803072"/>
      </c:barChart>
      <c:catAx>
        <c:axId val="1388015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8803072"/>
        <c:crosses val="autoZero"/>
        <c:auto val="1"/>
        <c:lblAlgn val="ctr"/>
        <c:lblOffset val="100"/>
        <c:noMultiLvlLbl val="0"/>
      </c:catAx>
      <c:valAx>
        <c:axId val="138803072"/>
        <c:scaling>
          <c:orientation val="minMax"/>
          <c:max val="90"/>
          <c:min val="40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3880153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Arkusz1!$B$2:$B$8</c:f>
              <c:numCache>
                <c:formatCode>General</c:formatCode>
                <c:ptCount val="7"/>
                <c:pt idx="0">
                  <c:v>1140</c:v>
                </c:pt>
                <c:pt idx="1">
                  <c:v>1175</c:v>
                </c:pt>
                <c:pt idx="2">
                  <c:v>1194</c:v>
                </c:pt>
                <c:pt idx="3">
                  <c:v>1258</c:v>
                </c:pt>
                <c:pt idx="4">
                  <c:v>1307</c:v>
                </c:pt>
                <c:pt idx="5">
                  <c:v>1315</c:v>
                </c:pt>
                <c:pt idx="6">
                  <c:v>1438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39761152"/>
        <c:axId val="139762688"/>
      </c:barChart>
      <c:catAx>
        <c:axId val="1397611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9762688"/>
        <c:crosses val="autoZero"/>
        <c:auto val="1"/>
        <c:lblAlgn val="ctr"/>
        <c:lblOffset val="100"/>
        <c:noMultiLvlLbl val="0"/>
      </c:catAx>
      <c:valAx>
        <c:axId val="139762688"/>
        <c:scaling>
          <c:orientation val="minMax"/>
          <c:min val="1000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39761152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Arkusz1!$B$2:$B$8</c:f>
              <c:numCache>
                <c:formatCode>General</c:formatCode>
                <c:ptCount val="7"/>
                <c:pt idx="0">
                  <c:v>905</c:v>
                </c:pt>
                <c:pt idx="1">
                  <c:v>935</c:v>
                </c:pt>
                <c:pt idx="2">
                  <c:v>953</c:v>
                </c:pt>
                <c:pt idx="3">
                  <c:v>1075</c:v>
                </c:pt>
                <c:pt idx="4">
                  <c:v>1101</c:v>
                </c:pt>
                <c:pt idx="5">
                  <c:v>1135</c:v>
                </c:pt>
                <c:pt idx="6">
                  <c:v>1249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38877568"/>
        <c:axId val="138883456"/>
      </c:barChart>
      <c:catAx>
        <c:axId val="1388775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8883456"/>
        <c:crosses val="autoZero"/>
        <c:auto val="1"/>
        <c:lblAlgn val="ctr"/>
        <c:lblOffset val="100"/>
        <c:noMultiLvlLbl val="0"/>
      </c:catAx>
      <c:valAx>
        <c:axId val="138883456"/>
        <c:scaling>
          <c:orientation val="minMax"/>
          <c:min val="800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38877568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3.263211667227253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Arkusz1!$B$2:$B$8</c:f>
              <c:numCache>
                <c:formatCode>General</c:formatCode>
                <c:ptCount val="7"/>
                <c:pt idx="0">
                  <c:v>2116</c:v>
                </c:pt>
                <c:pt idx="1">
                  <c:v>2165</c:v>
                </c:pt>
                <c:pt idx="2">
                  <c:v>2229</c:v>
                </c:pt>
                <c:pt idx="3">
                  <c:v>2407</c:v>
                </c:pt>
                <c:pt idx="4">
                  <c:v>2489</c:v>
                </c:pt>
                <c:pt idx="5">
                  <c:v>2530</c:v>
                </c:pt>
                <c:pt idx="6">
                  <c:v>2769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38932224"/>
        <c:axId val="138933760"/>
      </c:barChart>
      <c:catAx>
        <c:axId val="1389322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8933760"/>
        <c:crosses val="autoZero"/>
        <c:auto val="1"/>
        <c:lblAlgn val="ctr"/>
        <c:lblOffset val="100"/>
        <c:noMultiLvlLbl val="0"/>
      </c:catAx>
      <c:valAx>
        <c:axId val="138933760"/>
        <c:scaling>
          <c:orientation val="minMax"/>
          <c:max val="2900"/>
          <c:min val="1800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38932224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66FF33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Arkusz1!$B$2:$B$8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39869568"/>
        <c:axId val="139871360"/>
      </c:barChart>
      <c:catAx>
        <c:axId val="1398695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9871360"/>
        <c:crosses val="autoZero"/>
        <c:auto val="1"/>
        <c:lblAlgn val="ctr"/>
        <c:lblOffset val="100"/>
        <c:noMultiLvlLbl val="0"/>
      </c:catAx>
      <c:valAx>
        <c:axId val="139871360"/>
        <c:scaling>
          <c:orientation val="minMax"/>
          <c:max val="4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3986956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Arkusz1!$B$2:$B$8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5</c:v>
                </c:pt>
                <c:pt idx="4">
                  <c:v>2</c:v>
                </c:pt>
                <c:pt idx="5">
                  <c:v>2</c:v>
                </c:pt>
                <c:pt idx="6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42185216"/>
        <c:axId val="142186752"/>
      </c:barChart>
      <c:catAx>
        <c:axId val="1421852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2186752"/>
        <c:crosses val="autoZero"/>
        <c:auto val="1"/>
        <c:lblAlgn val="ctr"/>
        <c:lblOffset val="100"/>
        <c:noMultiLvlLbl val="0"/>
      </c:catAx>
      <c:valAx>
        <c:axId val="14218675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42185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66FF33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Arkusz1!$B$2:$B$8</c:f>
              <c:numCache>
                <c:formatCode>General</c:formatCode>
                <c:ptCount val="7"/>
                <c:pt idx="0">
                  <c:v>10</c:v>
                </c:pt>
                <c:pt idx="1">
                  <c:v>19</c:v>
                </c:pt>
                <c:pt idx="2">
                  <c:v>16</c:v>
                </c:pt>
                <c:pt idx="3">
                  <c:v>24</c:v>
                </c:pt>
                <c:pt idx="4">
                  <c:v>10</c:v>
                </c:pt>
                <c:pt idx="5">
                  <c:v>13</c:v>
                </c:pt>
                <c:pt idx="6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40277632"/>
        <c:axId val="140279168"/>
      </c:barChart>
      <c:catAx>
        <c:axId val="1402776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0279168"/>
        <c:crosses val="autoZero"/>
        <c:auto val="1"/>
        <c:lblAlgn val="ctr"/>
        <c:lblOffset val="100"/>
        <c:noMultiLvlLbl val="0"/>
      </c:catAx>
      <c:valAx>
        <c:axId val="14027916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40277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532743642202795E-2"/>
          <c:y val="2.261558745755491E-2"/>
          <c:w val="0.86183630514441667"/>
          <c:h val="0.67155119386413809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01600"/>
            </a:sp3d>
          </c:spPr>
          <c:explosion val="15"/>
          <c:dPt>
            <c:idx val="0"/>
            <c:bubble3D val="0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 w="1016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E0C-49BF-AB47-B131044739D4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 w="1016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E0C-49BF-AB47-B131044739D4}"/>
              </c:ext>
            </c:extLst>
          </c:dPt>
          <c:dLbls>
            <c:dLbl>
              <c:idx val="0"/>
              <c:layout>
                <c:manualLayout>
                  <c:x val="0.10016076115485564"/>
                  <c:y val="0.1037841217983894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E0C-49BF-AB47-B131044739D4}"/>
                </c:ext>
              </c:extLst>
            </c:dLbl>
            <c:dLbl>
              <c:idx val="1"/>
              <c:layout>
                <c:manualLayout>
                  <c:x val="-2.0765841769778779E-2"/>
                  <c:y val="4.6034278130144589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E0C-49BF-AB47-B131044739D4}"/>
                </c:ext>
              </c:extLst>
            </c:dLbl>
            <c:numFmt formatCode="0.0%" sourceLinked="0"/>
            <c:spPr>
              <a:solidFill>
                <a:schemeClr val="bg2">
                  <a:lumMod val="90000"/>
                </a:schemeClr>
              </a:solidFill>
              <a:ln>
                <a:solidFill>
                  <a:srgbClr val="000000"/>
                </a:solidFill>
              </a:ln>
            </c:spPr>
            <c:txPr>
              <a:bodyPr/>
              <a:lstStyle/>
              <a:p>
                <a:pPr>
                  <a:defRPr sz="1541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Arkusz1!$A$2:$A$3</c:f>
              <c:strCache>
                <c:ptCount val="2"/>
                <c:pt idx="0">
                  <c:v>MAŁOPOLSKA (bez miasta Tarnowa i pow. tarnowskiego) - 72 561</c:v>
                </c:pt>
                <c:pt idx="1">
                  <c:v>MIASTO TARNÓW I POWIAT TARNOWSKI - 9 313</c:v>
                </c:pt>
              </c:strCache>
            </c:strRef>
          </c:cat>
          <c:val>
            <c:numRef>
              <c:f>Arkusz1!$B$2:$B$3</c:f>
              <c:numCache>
                <c:formatCode>#,##0</c:formatCode>
                <c:ptCount val="2"/>
                <c:pt idx="0">
                  <c:v>72561</c:v>
                </c:pt>
                <c:pt idx="1">
                  <c:v>9313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E0C-49BF-AB47-B131044739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774">
          <a:noFill/>
        </a:ln>
      </c:spPr>
    </c:plotArea>
    <c:legend>
      <c:legendPos val="b"/>
      <c:legendEntry>
        <c:idx val="0"/>
        <c:txPr>
          <a:bodyPr/>
          <a:lstStyle/>
          <a:p>
            <a:pPr>
              <a:lnSpc>
                <a:spcPct val="100000"/>
              </a:lnSpc>
              <a:defRPr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pl-PL"/>
          </a:p>
        </c:txPr>
      </c:legendEntry>
      <c:layout>
        <c:manualLayout>
          <c:xMode val="edge"/>
          <c:yMode val="edge"/>
          <c:x val="0"/>
          <c:y val="0.80555142412753955"/>
          <c:w val="1"/>
          <c:h val="0.19444857587246034"/>
        </c:manualLayout>
      </c:layout>
      <c:overlay val="0"/>
      <c:txPr>
        <a:bodyPr/>
        <a:lstStyle/>
        <a:p>
          <a:pPr>
            <a:defRPr sz="1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defRPr>
          </a:pPr>
          <a:endParaRPr lang="pl-PL"/>
        </a:p>
      </c:txPr>
    </c:legend>
    <c:plotVisOnly val="1"/>
    <c:dispBlanksAs val="zero"/>
    <c:showDLblsOverMax val="0"/>
  </c:chart>
  <c:txPr>
    <a:bodyPr/>
    <a:lstStyle/>
    <a:p>
      <a:pPr>
        <a:defRPr sz="1946"/>
      </a:pPr>
      <a:endParaRPr lang="pl-PL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66FF33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88E-4DAB-82BC-367A8A1E443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88E-4DAB-82BC-367A8A1E443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88E-4DAB-82BC-367A8A1E443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88E-4DAB-82BC-367A8A1E4438}"/>
                </c:ext>
              </c:extLst>
            </c:dLbl>
            <c:dLbl>
              <c:idx val="6"/>
              <c:layout>
                <c:manualLayout>
                  <c:x val="3.263211667227253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Arkusz1!$B$2:$B$8</c:f>
              <c:numCache>
                <c:formatCode>General</c:formatCode>
                <c:ptCount val="7"/>
                <c:pt idx="0">
                  <c:v>11</c:v>
                </c:pt>
                <c:pt idx="1">
                  <c:v>21</c:v>
                </c:pt>
                <c:pt idx="2">
                  <c:v>24</c:v>
                </c:pt>
                <c:pt idx="3">
                  <c:v>31</c:v>
                </c:pt>
                <c:pt idx="4">
                  <c:v>12</c:v>
                </c:pt>
                <c:pt idx="5">
                  <c:v>15</c:v>
                </c:pt>
                <c:pt idx="6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42228480"/>
        <c:axId val="142242560"/>
      </c:barChart>
      <c:catAx>
        <c:axId val="1422284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2242560"/>
        <c:crosses val="autoZero"/>
        <c:auto val="1"/>
        <c:lblAlgn val="ctr"/>
        <c:lblOffset val="100"/>
        <c:noMultiLvlLbl val="0"/>
      </c:catAx>
      <c:valAx>
        <c:axId val="14224256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42228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84731858418641026"/>
          <c:h val="0.101938534239267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Arkusz1!$B$2:$B$8</c:f>
              <c:numCache>
                <c:formatCode>General</c:formatCode>
                <c:ptCount val="7"/>
                <c:pt idx="0">
                  <c:v>17</c:v>
                </c:pt>
                <c:pt idx="1">
                  <c:v>2</c:v>
                </c:pt>
                <c:pt idx="2">
                  <c:v>11</c:v>
                </c:pt>
                <c:pt idx="3">
                  <c:v>10</c:v>
                </c:pt>
                <c:pt idx="4">
                  <c:v>8</c:v>
                </c:pt>
                <c:pt idx="5">
                  <c:v>1</c:v>
                </c:pt>
                <c:pt idx="6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42285440"/>
        <c:axId val="142287232"/>
      </c:barChart>
      <c:catAx>
        <c:axId val="1422854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2287232"/>
        <c:crosses val="autoZero"/>
        <c:auto val="1"/>
        <c:lblAlgn val="ctr"/>
        <c:lblOffset val="100"/>
        <c:noMultiLvlLbl val="0"/>
      </c:catAx>
      <c:valAx>
        <c:axId val="14228723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42285440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66FF33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Arkusz1!$B$2:$B$8</c:f>
              <c:numCache>
                <c:formatCode>General</c:formatCode>
                <c:ptCount val="7"/>
                <c:pt idx="0">
                  <c:v>67</c:v>
                </c:pt>
                <c:pt idx="1">
                  <c:v>92</c:v>
                </c:pt>
                <c:pt idx="2">
                  <c:v>73</c:v>
                </c:pt>
                <c:pt idx="3">
                  <c:v>80</c:v>
                </c:pt>
                <c:pt idx="4">
                  <c:v>63</c:v>
                </c:pt>
                <c:pt idx="5">
                  <c:v>51</c:v>
                </c:pt>
                <c:pt idx="6">
                  <c:v>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42340096"/>
        <c:axId val="142341632"/>
      </c:barChart>
      <c:catAx>
        <c:axId val="1423400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2341632"/>
        <c:crosses val="autoZero"/>
        <c:auto val="1"/>
        <c:lblAlgn val="ctr"/>
        <c:lblOffset val="100"/>
        <c:noMultiLvlLbl val="0"/>
      </c:catAx>
      <c:valAx>
        <c:axId val="14234163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4234009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66FF33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Arkusz1!$B$2:$B$8</c:f>
              <c:numCache>
                <c:formatCode>General</c:formatCode>
                <c:ptCount val="7"/>
                <c:pt idx="0">
                  <c:v>211</c:v>
                </c:pt>
                <c:pt idx="1">
                  <c:v>132</c:v>
                </c:pt>
                <c:pt idx="2">
                  <c:v>135</c:v>
                </c:pt>
                <c:pt idx="3">
                  <c:v>129</c:v>
                </c:pt>
                <c:pt idx="4">
                  <c:v>112</c:v>
                </c:pt>
                <c:pt idx="5">
                  <c:v>86</c:v>
                </c:pt>
                <c:pt idx="6">
                  <c:v>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42632064"/>
        <c:axId val="142633600"/>
      </c:barChart>
      <c:catAx>
        <c:axId val="1426320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2633600"/>
        <c:crosses val="autoZero"/>
        <c:auto val="1"/>
        <c:lblAlgn val="ctr"/>
        <c:lblOffset val="100"/>
        <c:noMultiLvlLbl val="0"/>
      </c:catAx>
      <c:valAx>
        <c:axId val="14263360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42632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66FF33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3.263211667227253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Arkusz1!$B$2:$B$8</c:f>
              <c:numCache>
                <c:formatCode>General</c:formatCode>
                <c:ptCount val="7"/>
                <c:pt idx="0">
                  <c:v>295</c:v>
                </c:pt>
                <c:pt idx="1">
                  <c:v>226</c:v>
                </c:pt>
                <c:pt idx="2">
                  <c:v>219</c:v>
                </c:pt>
                <c:pt idx="3">
                  <c:v>219</c:v>
                </c:pt>
                <c:pt idx="4">
                  <c:v>183</c:v>
                </c:pt>
                <c:pt idx="5">
                  <c:v>138</c:v>
                </c:pt>
                <c:pt idx="6">
                  <c:v>118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40200192"/>
        <c:axId val="140210176"/>
      </c:barChart>
      <c:catAx>
        <c:axId val="1402001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0210176"/>
        <c:crosses val="autoZero"/>
        <c:auto val="1"/>
        <c:lblAlgn val="ctr"/>
        <c:lblOffset val="100"/>
        <c:noMultiLvlLbl val="0"/>
      </c:catAx>
      <c:valAx>
        <c:axId val="14021017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40200192"/>
        <c:crosses val="autoZero"/>
        <c:crossBetween val="between"/>
        <c:majorUnit val="7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66FF33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A42-4FE6-B08A-830D5346EDE6}"/>
              </c:ext>
            </c:extLst>
          </c:dPt>
          <c:dLbls>
            <c:dLbl>
              <c:idx val="5"/>
              <c:layout>
                <c:manualLayout>
                  <c:x val="2.586652871184592E-3"/>
                  <c:y val="2.976368338471665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A42-4FE6-B08A-830D5346ED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Arkusz1!$B$2:$B$8</c:f>
              <c:numCache>
                <c:formatCode>General</c:formatCode>
                <c:ptCount val="7"/>
                <c:pt idx="0">
                  <c:v>219</c:v>
                </c:pt>
                <c:pt idx="1">
                  <c:v>203</c:v>
                </c:pt>
                <c:pt idx="2">
                  <c:v>195</c:v>
                </c:pt>
                <c:pt idx="3">
                  <c:v>199</c:v>
                </c:pt>
                <c:pt idx="4">
                  <c:v>168</c:v>
                </c:pt>
                <c:pt idx="5">
                  <c:v>133</c:v>
                </c:pt>
                <c:pt idx="6">
                  <c:v>117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42-4FE6-B08A-830D5346ED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42713216"/>
        <c:axId val="142714752"/>
      </c:barChart>
      <c:catAx>
        <c:axId val="1427132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2714752"/>
        <c:crosses val="autoZero"/>
        <c:auto val="1"/>
        <c:lblAlgn val="ctr"/>
        <c:lblOffset val="100"/>
        <c:noMultiLvlLbl val="0"/>
      </c:catAx>
      <c:valAx>
        <c:axId val="14271475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42713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8FB-4DE6-8196-B5755F9382BA}"/>
              </c:ext>
            </c:extLst>
          </c:dPt>
          <c:dLbls>
            <c:dLbl>
              <c:idx val="0"/>
              <c:layout>
                <c:manualLayout>
                  <c:x val="2.5866528711846869E-3"/>
                  <c:y val="-3.201265045840687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8FB-4DE6-8196-B5755F9382BA}"/>
                </c:ext>
              </c:extLst>
            </c:dLbl>
            <c:dLbl>
              <c:idx val="3"/>
              <c:layout>
                <c:manualLayout>
                  <c:x val="0"/>
                  <c:y val="5.335441743067811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8FB-4DE6-8196-B5755F9382BA}"/>
                </c:ext>
              </c:extLst>
            </c:dLbl>
            <c:dLbl>
              <c:idx val="4"/>
              <c:layout>
                <c:manualLayout>
                  <c:x val="-9.4842842977489861E-17"/>
                  <c:y val="1.60063252292034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8FB-4DE6-8196-B5755F9382BA}"/>
                </c:ext>
              </c:extLst>
            </c:dLbl>
            <c:dLbl>
              <c:idx val="5"/>
              <c:layout>
                <c:manualLayout>
                  <c:x val="-2.5866528711846869E-3"/>
                  <c:y val="-1.60063252292034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8FB-4DE6-8196-B5755F9382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Arkusz1!$B$2:$B$8</c:f>
              <c:numCache>
                <c:formatCode>General</c:formatCode>
                <c:ptCount val="7"/>
                <c:pt idx="0">
                  <c:v>2116</c:v>
                </c:pt>
                <c:pt idx="1">
                  <c:v>2165</c:v>
                </c:pt>
                <c:pt idx="2">
                  <c:v>2229</c:v>
                </c:pt>
                <c:pt idx="3">
                  <c:v>2407</c:v>
                </c:pt>
                <c:pt idx="4">
                  <c:v>2489</c:v>
                </c:pt>
                <c:pt idx="5">
                  <c:v>2530</c:v>
                </c:pt>
                <c:pt idx="6">
                  <c:v>2769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8FB-4DE6-8196-B5755F9382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42746752"/>
        <c:axId val="142748288"/>
      </c:barChart>
      <c:catAx>
        <c:axId val="14274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2748288"/>
        <c:crosses val="autoZero"/>
        <c:auto val="1"/>
        <c:lblAlgn val="ctr"/>
        <c:lblOffset val="100"/>
        <c:noMultiLvlLbl val="0"/>
      </c:catAx>
      <c:valAx>
        <c:axId val="142748288"/>
        <c:scaling>
          <c:orientation val="minMax"/>
          <c:max val="2900"/>
          <c:min val="1800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42746752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66FF33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Arkusz1!$B$2:$B$8</c:f>
              <c:numCache>
                <c:formatCode>General</c:formatCode>
                <c:ptCount val="7"/>
                <c:pt idx="0">
                  <c:v>11</c:v>
                </c:pt>
                <c:pt idx="1">
                  <c:v>21</c:v>
                </c:pt>
                <c:pt idx="2">
                  <c:v>24</c:v>
                </c:pt>
                <c:pt idx="3">
                  <c:v>31</c:v>
                </c:pt>
                <c:pt idx="4">
                  <c:v>12</c:v>
                </c:pt>
                <c:pt idx="5">
                  <c:v>15</c:v>
                </c:pt>
                <c:pt idx="6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42899456"/>
        <c:axId val="142905344"/>
      </c:barChart>
      <c:catAx>
        <c:axId val="1428994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2905344"/>
        <c:crosses val="autoZero"/>
        <c:auto val="1"/>
        <c:lblAlgn val="ctr"/>
        <c:lblOffset val="100"/>
        <c:noMultiLvlLbl val="0"/>
      </c:catAx>
      <c:valAx>
        <c:axId val="14290534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42899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66FF33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8A3-4431-A979-A8F33E67DF9F}"/>
              </c:ext>
            </c:extLst>
          </c:dPt>
          <c:dLbls>
            <c:dLbl>
              <c:idx val="2"/>
              <c:layout>
                <c:manualLayout>
                  <c:x val="0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8A3-4431-A979-A8F33E67DF9F}"/>
                </c:ext>
              </c:extLst>
            </c:dLbl>
            <c:dLbl>
              <c:idx val="3"/>
              <c:layout>
                <c:manualLayout>
                  <c:x val="-2.5866528711846869E-3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8A3-4431-A979-A8F33E67DF9F}"/>
                </c:ext>
              </c:extLst>
            </c:dLbl>
            <c:dLbl>
              <c:idx val="6"/>
              <c:layout>
                <c:manualLayout>
                  <c:x val="0"/>
                  <c:y val="2.480306948726382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A3-4431-A979-A8F33E67DF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Arkusz1!$B$2:$B$8</c:f>
              <c:numCache>
                <c:formatCode>General</c:formatCode>
                <c:ptCount val="7"/>
                <c:pt idx="0">
                  <c:v>295</c:v>
                </c:pt>
                <c:pt idx="1">
                  <c:v>226</c:v>
                </c:pt>
                <c:pt idx="2">
                  <c:v>219</c:v>
                </c:pt>
                <c:pt idx="3">
                  <c:v>219</c:v>
                </c:pt>
                <c:pt idx="4">
                  <c:v>183</c:v>
                </c:pt>
                <c:pt idx="5">
                  <c:v>138</c:v>
                </c:pt>
                <c:pt idx="6">
                  <c:v>118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8A3-4431-A979-A8F33E67DF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42813824"/>
        <c:axId val="142819712"/>
      </c:barChart>
      <c:catAx>
        <c:axId val="1428138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2819712"/>
        <c:crosses val="autoZero"/>
        <c:auto val="1"/>
        <c:lblAlgn val="ctr"/>
        <c:lblOffset val="100"/>
        <c:noMultiLvlLbl val="0"/>
      </c:catAx>
      <c:valAx>
        <c:axId val="14281971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42813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rgbClr val="66FF33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8305327492426444E-2"/>
          <c:y val="2.1157743087932227E-2"/>
          <c:w val="0.91329245925478963"/>
          <c:h val="0.8702486686693818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Pt>
            <c:idx val="2"/>
            <c:invertIfNegative val="0"/>
            <c:bubble3D val="0"/>
            <c:spPr>
              <a:solidFill>
                <a:srgbClr val="FF0000">
                  <a:alpha val="85000"/>
                </a:srgb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C24-4FAE-85E5-0522B55E7B3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Arkusz1!$B$2:$B$4</c:f>
              <c:numCache>
                <c:formatCode>General</c:formatCode>
                <c:ptCount val="3"/>
                <c:pt idx="0">
                  <c:v>990</c:v>
                </c:pt>
                <c:pt idx="1">
                  <c:v>939</c:v>
                </c:pt>
                <c:pt idx="2">
                  <c:v>947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C24-4FAE-85E5-0522B55E7B3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131775488"/>
        <c:axId val="131799296"/>
        <c:axId val="142782464"/>
      </c:bar3DChart>
      <c:catAx>
        <c:axId val="131775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31799296"/>
        <c:crosses val="autoZero"/>
        <c:auto val="1"/>
        <c:lblAlgn val="ctr"/>
        <c:lblOffset val="100"/>
        <c:noMultiLvlLbl val="0"/>
      </c:catAx>
      <c:valAx>
        <c:axId val="131799296"/>
        <c:scaling>
          <c:orientation val="minMax"/>
          <c:max val="1200"/>
          <c:min val="50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1775488"/>
        <c:crosses val="autoZero"/>
        <c:crossBetween val="between"/>
        <c:majorUnit val="100"/>
      </c:valAx>
      <c:serAx>
        <c:axId val="142782464"/>
        <c:scaling>
          <c:orientation val="minMax"/>
        </c:scaling>
        <c:delete val="1"/>
        <c:axPos val="b"/>
        <c:majorTickMark val="none"/>
        <c:minorTickMark val="none"/>
        <c:tickLblPos val="nextTo"/>
        <c:crossAx val="131799296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190"/>
      <c:rAngAx val="0"/>
      <c:perspective val="8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0761493780158709E-2"/>
          <c:w val="0.95317616157642304"/>
          <c:h val="0.68320490714936455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explosion val="20"/>
          <c:dPt>
            <c:idx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F8F-4A65-837E-22620028E398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F8F-4A65-837E-22620028E398}"/>
              </c:ext>
            </c:extLst>
          </c:dPt>
          <c:dPt>
            <c:idx val="2"/>
            <c:bubble3D val="0"/>
            <c:spPr>
              <a:solidFill>
                <a:srgbClr val="33CCC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F8F-4A65-837E-22620028E398}"/>
              </c:ext>
            </c:extLst>
          </c:dPt>
          <c:dPt>
            <c:idx val="3"/>
            <c:bubble3D val="0"/>
            <c:spPr>
              <a:solidFill>
                <a:srgbClr val="51515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F8F-4A65-837E-22620028E398}"/>
              </c:ext>
            </c:extLst>
          </c:dPt>
          <c:dLbls>
            <c:spPr>
              <a:solidFill>
                <a:schemeClr val="bg2">
                  <a:lumMod val="90000"/>
                </a:schemeClr>
              </a:solidFill>
              <a:ln>
                <a:solidFill>
                  <a:srgbClr val="000000"/>
                </a:solidFill>
              </a:ln>
            </c:spPr>
            <c:txPr>
              <a:bodyPr/>
              <a:lstStyle/>
              <a:p>
                <a:pPr>
                  <a:defRPr sz="1492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Arkusz1!$A$2:$A$5</c:f>
              <c:strCache>
                <c:ptCount val="4"/>
                <c:pt idx="0">
                  <c:v>KRYMINALNE - 3 664</c:v>
                </c:pt>
                <c:pt idx="1">
                  <c:v>GOSPODARCZE - 4 894 (w tym 367 p-stw korupcyjnych)</c:v>
                </c:pt>
                <c:pt idx="2">
                  <c:v>DROGOWE - 447</c:v>
                </c:pt>
                <c:pt idx="3">
                  <c:v>INNE - 308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3664</c:v>
                </c:pt>
                <c:pt idx="1">
                  <c:v>4894</c:v>
                </c:pt>
                <c:pt idx="2">
                  <c:v>447</c:v>
                </c:pt>
                <c:pt idx="3">
                  <c:v>308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F8F-4A65-837E-22620028E3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29">
          <a:noFill/>
        </a:ln>
      </c:spPr>
    </c:plotArea>
    <c:legend>
      <c:legendPos val="b"/>
      <c:layout>
        <c:manualLayout>
          <c:xMode val="edge"/>
          <c:yMode val="edge"/>
          <c:x val="2.6745623739181363E-4"/>
          <c:y val="0.77660158918491351"/>
          <c:w val="0.99973254376260823"/>
          <c:h val="0.22339841081508649"/>
        </c:manualLayout>
      </c:layout>
      <c:overlay val="0"/>
      <c:txPr>
        <a:bodyPr/>
        <a:lstStyle/>
        <a:p>
          <a:pPr>
            <a:defRPr sz="1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defRPr>
          </a:pPr>
          <a:endParaRPr lang="pl-PL"/>
        </a:p>
      </c:txPr>
    </c:legend>
    <c:plotVisOnly val="1"/>
    <c:dispBlanksAs val="zero"/>
    <c:showDLblsOverMax val="0"/>
  </c:chart>
  <c:txPr>
    <a:bodyPr/>
    <a:lstStyle/>
    <a:p>
      <a:pPr>
        <a:defRPr sz="1742"/>
      </a:pPr>
      <a:endParaRPr lang="pl-PL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09547244094486"/>
          <c:y val="0.17610162401574803"/>
          <c:w val="0.74052411417322839"/>
          <c:h val="0.714830708661417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 w="19050">
              <a:solidFill>
                <a:srgbClr val="00000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rgbClr val="FF0000"/>
              </a:solidFill>
              <a:ln w="19050">
                <a:solidFill>
                  <a:srgbClr val="000000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2BA-4759-84C5-9AE175BB0E6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Arkusz1!$B$2:$B$6</c:f>
              <c:numCache>
                <c:formatCode>General</c:formatCode>
                <c:ptCount val="5"/>
                <c:pt idx="0">
                  <c:v>118</c:v>
                </c:pt>
                <c:pt idx="1">
                  <c:v>171</c:v>
                </c:pt>
                <c:pt idx="2">
                  <c:v>165</c:v>
                </c:pt>
                <c:pt idx="3">
                  <c:v>226</c:v>
                </c:pt>
                <c:pt idx="4">
                  <c:v>440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2BA-4759-84C5-9AE175BB0E6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43736832"/>
        <c:axId val="143739904"/>
      </c:barChart>
      <c:catAx>
        <c:axId val="14373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solidFill>
              <a:srgbClr val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43739904"/>
        <c:crosses val="autoZero"/>
        <c:auto val="1"/>
        <c:lblAlgn val="ctr"/>
        <c:lblOffset val="100"/>
        <c:noMultiLvlLbl val="0"/>
      </c:catAx>
      <c:valAx>
        <c:axId val="143739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43736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7030A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BA2-4A7B-BEEA-EDD6C131132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BA2-4A7B-BEEA-EDD6C131132F}"/>
              </c:ext>
            </c:extLst>
          </c:dPt>
          <c:dLbls>
            <c:dLbl>
              <c:idx val="0"/>
              <c:layout>
                <c:manualLayout>
                  <c:x val="2.6904595007721872E-2"/>
                  <c:y val="0.160689857885129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A2-4A7B-BEEA-EDD6C131132F}"/>
                </c:ext>
              </c:extLst>
            </c:dLbl>
            <c:dLbl>
              <c:idx val="1"/>
              <c:layout>
                <c:manualLayout>
                  <c:x val="1.5969833649645555E-2"/>
                  <c:y val="0.142148449038803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A2-4A7B-BEEA-EDD6C13113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Arkusz1!$B$2:$B$3</c:f>
              <c:numCache>
                <c:formatCode>0.00%</c:formatCode>
                <c:ptCount val="2"/>
                <c:pt idx="0">
                  <c:v>0.91400000000000003</c:v>
                </c:pt>
                <c:pt idx="1">
                  <c:v>0.89119999999999999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BA2-4A7B-BEEA-EDD6C1311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387584"/>
        <c:axId val="30397568"/>
        <c:axId val="0"/>
      </c:bar3DChart>
      <c:catAx>
        <c:axId val="30387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30397568"/>
        <c:crosses val="autoZero"/>
        <c:auto val="1"/>
        <c:lblAlgn val="ctr"/>
        <c:lblOffset val="100"/>
        <c:noMultiLvlLbl val="0"/>
      </c:catAx>
      <c:valAx>
        <c:axId val="30397568"/>
        <c:scaling>
          <c:orientation val="minMax"/>
          <c:max val="1"/>
          <c:min val="0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303875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7030A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B18-4412-A8B1-4FB35B808E7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B18-4412-A8B1-4FB35B808E70}"/>
              </c:ext>
            </c:extLst>
          </c:dPt>
          <c:dLbls>
            <c:dLbl>
              <c:idx val="0"/>
              <c:layout>
                <c:manualLayout>
                  <c:x val="2.6904595007721872E-2"/>
                  <c:y val="0.160689857885129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18-4412-A8B1-4FB35B808E70}"/>
                </c:ext>
              </c:extLst>
            </c:dLbl>
            <c:dLbl>
              <c:idx val="1"/>
              <c:layout>
                <c:manualLayout>
                  <c:x val="1.5969833649645555E-2"/>
                  <c:y val="0.142148449038803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18-4412-A8B1-4FB35B808E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Arkusz1!$B$2:$B$3</c:f>
              <c:numCache>
                <c:formatCode>0.00%</c:formatCode>
                <c:ptCount val="2"/>
                <c:pt idx="0">
                  <c:v>0.80500000000000005</c:v>
                </c:pt>
                <c:pt idx="1">
                  <c:v>0.80349999999999999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B18-4412-A8B1-4FB35B808E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113024"/>
        <c:axId val="32114560"/>
        <c:axId val="0"/>
      </c:bar3DChart>
      <c:catAx>
        <c:axId val="32113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32114560"/>
        <c:crosses val="autoZero"/>
        <c:auto val="1"/>
        <c:lblAlgn val="ctr"/>
        <c:lblOffset val="100"/>
        <c:noMultiLvlLbl val="0"/>
      </c:catAx>
      <c:valAx>
        <c:axId val="32114560"/>
        <c:scaling>
          <c:orientation val="minMax"/>
          <c:max val="1"/>
          <c:min val="0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321130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hPercent val="130"/>
      <c:rotY val="17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305555555555555E-2"/>
          <c:y val="8.0161997868031978E-2"/>
          <c:w val="0.97769821990803563"/>
          <c:h val="0.70426328114397452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537-4B48-A861-EF2BB0D4B360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537-4B48-A861-EF2BB0D4B360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537-4B48-A861-EF2BB0D4B360}"/>
              </c:ext>
            </c:extLst>
          </c:dPt>
          <c:dPt>
            <c:idx val="3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537-4B48-A861-EF2BB0D4B360}"/>
              </c:ext>
            </c:extLst>
          </c:dPt>
          <c:dPt>
            <c:idx val="4"/>
            <c:bubble3D val="0"/>
            <c:spPr>
              <a:solidFill>
                <a:srgbClr val="B1432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4537-4B48-A861-EF2BB0D4B360}"/>
              </c:ext>
            </c:extLst>
          </c:dPt>
          <c:dPt>
            <c:idx val="5"/>
            <c:bubble3D val="0"/>
            <c:spPr>
              <a:solidFill>
                <a:srgbClr val="33CCC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537-4B48-A861-EF2BB0D4B360}"/>
              </c:ext>
            </c:extLst>
          </c:dPt>
          <c:dPt>
            <c:idx val="6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4537-4B48-A861-EF2BB0D4B360}"/>
              </c:ext>
            </c:extLst>
          </c:dPt>
          <c:dLbls>
            <c:dLbl>
              <c:idx val="0"/>
              <c:layout>
                <c:manualLayout>
                  <c:x val="0.106110775803509"/>
                  <c:y val="4.9578822195704676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</a:rPr>
                      <a:t>460</a:t>
                    </a:r>
                    <a:r>
                      <a:rPr lang="en-US" dirty="0"/>
                      <a:t> / 473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537-4B48-A861-EF2BB0D4B360}"/>
                </c:ext>
              </c:extLst>
            </c:dLbl>
            <c:dLbl>
              <c:idx val="1"/>
              <c:layout>
                <c:manualLayout>
                  <c:x val="-0.24290427172468843"/>
                  <c:y val="5.6794222286528133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</a:rPr>
                      <a:t>311</a:t>
                    </a:r>
                    <a:r>
                      <a:rPr lang="en-US" dirty="0"/>
                      <a:t> /</a:t>
                    </a:r>
                    <a:r>
                      <a:rPr lang="en-US" baseline="0" dirty="0"/>
                      <a:t> 312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37-4B48-A861-EF2BB0D4B360}"/>
                </c:ext>
              </c:extLst>
            </c:dLbl>
            <c:dLbl>
              <c:idx val="2"/>
              <c:layout>
                <c:manualLayout>
                  <c:x val="-4.9229482551366284E-2"/>
                  <c:y val="-3.7239174263667039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</a:rPr>
                      <a:t>234</a:t>
                    </a:r>
                    <a:r>
                      <a:rPr lang="en-US" dirty="0"/>
                      <a:t> / 192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537-4B48-A861-EF2BB0D4B360}"/>
                </c:ext>
              </c:extLst>
            </c:dLbl>
            <c:dLbl>
              <c:idx val="3"/>
              <c:layout>
                <c:manualLayout>
                  <c:x val="-1.4615762647062693E-2"/>
                  <c:y val="-4.9167402640933236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</a:rPr>
                      <a:t>94</a:t>
                    </a:r>
                    <a:r>
                      <a:rPr lang="en-US" dirty="0"/>
                      <a:t> /</a:t>
                    </a:r>
                    <a:r>
                      <a:rPr lang="en-US" baseline="0" dirty="0"/>
                      <a:t> 55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537-4B48-A861-EF2BB0D4B360}"/>
                </c:ext>
              </c:extLst>
            </c:dLbl>
            <c:dLbl>
              <c:idx val="4"/>
              <c:layout>
                <c:manualLayout>
                  <c:x val="1.5528729181833855E-2"/>
                  <c:y val="-3.2692988183442726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</a:rPr>
                      <a:t>24</a:t>
                    </a:r>
                    <a:r>
                      <a:rPr lang="en-US" dirty="0"/>
                      <a:t> / 53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537-4B48-A861-EF2BB0D4B360}"/>
                </c:ext>
              </c:extLst>
            </c:dLbl>
            <c:dLbl>
              <c:idx val="5"/>
              <c:layout>
                <c:manualLayout>
                  <c:x val="-2.285047008242564E-2"/>
                  <c:y val="-1.6295671676131909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</a:rPr>
                      <a:t>22</a:t>
                    </a:r>
                    <a:r>
                      <a:rPr lang="en-US" dirty="0"/>
                      <a:t> / 38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537-4B48-A861-EF2BB0D4B360}"/>
                </c:ext>
              </c:extLst>
            </c:dLbl>
            <c:dLbl>
              <c:idx val="6"/>
              <c:layout>
                <c:manualLayout>
                  <c:x val="-7.8985464834766039E-2"/>
                  <c:y val="-4.386251049940975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</a:rPr>
                      <a:t>5</a:t>
                    </a:r>
                    <a:r>
                      <a:rPr lang="en-US" dirty="0"/>
                      <a:t> / 13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537-4B48-A861-EF2BB0D4B360}"/>
                </c:ext>
              </c:extLst>
            </c:dLbl>
            <c:numFmt formatCode="General" sourceLinked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c:spPr>
            <c:txPr>
              <a:bodyPr rot="0"/>
              <a:lstStyle/>
              <a:p>
                <a:pPr>
                  <a:defRPr sz="2365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Arkusz1!$A$2:$A$8</c:f>
              <c:strCache>
                <c:ptCount val="7"/>
                <c:pt idx="0">
                  <c:v>KRADZIEŻ CUDZEJ RZECZY - 460 (473)</c:v>
                </c:pt>
                <c:pt idx="1">
                  <c:v>KRADZIEŻ Z WŁAMANIEM - 311 (312)</c:v>
                </c:pt>
                <c:pt idx="2">
                  <c:v>USZKODZENIE RZECZY - 234 (192)</c:v>
                </c:pt>
                <c:pt idx="3">
                  <c:v>USZCZERBEK NA ZDROWIU - 94 (55)</c:v>
                </c:pt>
                <c:pt idx="4">
                  <c:v>ROZBÓJ - 24 (53)</c:v>
                </c:pt>
                <c:pt idx="5">
                  <c:v>BÓJKA, POBICIE - 22 (38)</c:v>
                </c:pt>
                <c:pt idx="6">
                  <c:v>KRADZIEŻ SAMOCHODU - 5 (13)</c:v>
                </c:pt>
              </c:strCache>
            </c:strRef>
          </c:cat>
          <c:val>
            <c:numRef>
              <c:f>Arkusz1!$B$2:$B$8</c:f>
              <c:numCache>
                <c:formatCode>General</c:formatCode>
                <c:ptCount val="7"/>
                <c:pt idx="0">
                  <c:v>460</c:v>
                </c:pt>
                <c:pt idx="1">
                  <c:v>311</c:v>
                </c:pt>
                <c:pt idx="2">
                  <c:v>234</c:v>
                </c:pt>
                <c:pt idx="3">
                  <c:v>94</c:v>
                </c:pt>
                <c:pt idx="4">
                  <c:v>24</c:v>
                </c:pt>
                <c:pt idx="5">
                  <c:v>22</c:v>
                </c:pt>
                <c:pt idx="6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4537-4B48-A861-EF2BB0D4B3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97">
          <a:noFill/>
        </a:ln>
      </c:spPr>
    </c:plotArea>
    <c:legend>
      <c:legendPos val="b"/>
      <c:layout>
        <c:manualLayout>
          <c:xMode val="edge"/>
          <c:yMode val="edge"/>
          <c:x val="1.1466637217272353E-2"/>
          <c:y val="0.82368390255303103"/>
          <c:w val="0.97775329190279037"/>
          <c:h val="0.17523845290403883"/>
        </c:manualLayout>
      </c:layout>
      <c:overlay val="0"/>
      <c:txPr>
        <a:bodyPr/>
        <a:lstStyle/>
        <a:p>
          <a:pPr>
            <a:defRPr sz="1452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defRPr>
          </a:pPr>
          <a:endParaRPr lang="pl-PL"/>
        </a:p>
      </c:txPr>
    </c:legend>
    <c:plotVisOnly val="1"/>
    <c:dispBlanksAs val="zero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2225"/>
      </a:pPr>
      <a:endParaRPr lang="pl-P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7030A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750-4997-8298-DE0D5E45EFF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750-4997-8298-DE0D5E45EFF9}"/>
              </c:ext>
            </c:extLst>
          </c:dPt>
          <c:dLbls>
            <c:dLbl>
              <c:idx val="0"/>
              <c:layout>
                <c:manualLayout>
                  <c:x val="3.1014166105531133E-3"/>
                  <c:y val="9.6573146935759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50-4997-8298-DE0D5E45EFF9}"/>
                </c:ext>
              </c:extLst>
            </c:dLbl>
            <c:dLbl>
              <c:idx val="1"/>
              <c:layout>
                <c:manualLayout>
                  <c:x val="4.861605796841406E-3"/>
                  <c:y val="9.40609483572171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50-4997-8298-DE0D5E45EF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Arkusz1!$B$2:$B$3</c:f>
              <c:numCache>
                <c:formatCode>General</c:formatCode>
                <c:ptCount val="2"/>
                <c:pt idx="0">
                  <c:v>80</c:v>
                </c:pt>
                <c:pt idx="1">
                  <c:v>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750-4997-8298-DE0D5E45EF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4397824"/>
        <c:axId val="124407808"/>
        <c:axId val="0"/>
      </c:bar3DChart>
      <c:catAx>
        <c:axId val="124397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124407808"/>
        <c:crosses val="autoZero"/>
        <c:auto val="1"/>
        <c:lblAlgn val="ctr"/>
        <c:lblOffset val="100"/>
        <c:noMultiLvlLbl val="0"/>
      </c:catAx>
      <c:valAx>
        <c:axId val="124407808"/>
        <c:scaling>
          <c:orientation val="minMax"/>
          <c:min val="5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1243978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86" b="1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Arkusz1!$A$2:$A$25</c:f>
              <c:strCache>
                <c:ptCount val="24"/>
                <c:pt idx="0">
                  <c:v>Niestrzeżony przejazd kolejowy</c:v>
                </c:pt>
                <c:pt idx="1">
                  <c:v>Niestrzeżone przejście przez tory</c:v>
                </c:pt>
                <c:pt idx="2">
                  <c:v>Miejsca niebezpieczne na wodach</c:v>
                </c:pt>
                <c:pt idx="3">
                  <c:v>Nielegalna wycinka drzew</c:v>
                </c:pt>
                <c:pt idx="4">
                  <c:v>Zdarzenia drogowe z udziałem zwierząt leśnych</c:v>
                </c:pt>
                <c:pt idx="5">
                  <c:v>Osoba bezdomna wymagająca pomocy</c:v>
                </c:pt>
                <c:pt idx="6">
                  <c:v>Żebractwo</c:v>
                </c:pt>
                <c:pt idx="7">
                  <c:v>Kłusownictwo</c:v>
                </c:pt>
                <c:pt idx="8">
                  <c:v>Znęcanie się nad zwierzętami</c:v>
                </c:pt>
                <c:pt idx="9">
                  <c:v>Niszczenie zieleni</c:v>
                </c:pt>
                <c:pt idx="10">
                  <c:v>Miejsce niebezpiecznej działalności rozrywkowej</c:v>
                </c:pt>
                <c:pt idx="11">
                  <c:v>Poruszanie się po terenech leśnych quadami</c:v>
                </c:pt>
                <c:pt idx="12">
                  <c:v>Wałęsające się bezpańskie psy</c:v>
                </c:pt>
                <c:pt idx="13">
                  <c:v>Wypalanie traw</c:v>
                </c:pt>
                <c:pt idx="14">
                  <c:v>Używanie środków odurzających</c:v>
                </c:pt>
                <c:pt idx="15">
                  <c:v>Nelegalne rajdy samochodowe</c:v>
                </c:pt>
                <c:pt idx="16">
                  <c:v>Dzikie wysypiska śmieci</c:v>
                </c:pt>
                <c:pt idx="17">
                  <c:v>Akty wandalizmu</c:v>
                </c:pt>
                <c:pt idx="18">
                  <c:v>Zła organizacja ruchu drogowego</c:v>
                </c:pt>
                <c:pt idx="19">
                  <c:v>Niewłaściwa infrastruktura drogowa</c:v>
                </c:pt>
                <c:pt idx="20">
                  <c:v>Grupowanie się małoletnich zagrożonych demoralizacją</c:v>
                </c:pt>
                <c:pt idx="21">
                  <c:v>Spożywanie alkoholu w miejscach niedozwolonych</c:v>
                </c:pt>
                <c:pt idx="22">
                  <c:v>Nieprawidłowe parkowanie</c:v>
                </c:pt>
                <c:pt idx="23">
                  <c:v>Przekraczanie dozwolonej prędkości</c:v>
                </c:pt>
              </c:strCache>
            </c:strRef>
          </c:cat>
          <c:val>
            <c:numRef>
              <c:f>Arkusz1!$B$2:$B$25</c:f>
              <c:numCache>
                <c:formatCode>General</c:formatCode>
                <c:ptCount val="24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3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19</c:v>
                </c:pt>
                <c:pt idx="9">
                  <c:v>20</c:v>
                </c:pt>
                <c:pt idx="10">
                  <c:v>21</c:v>
                </c:pt>
                <c:pt idx="11">
                  <c:v>33</c:v>
                </c:pt>
                <c:pt idx="12">
                  <c:v>63</c:v>
                </c:pt>
                <c:pt idx="13">
                  <c:v>71</c:v>
                </c:pt>
                <c:pt idx="14">
                  <c:v>79</c:v>
                </c:pt>
                <c:pt idx="15">
                  <c:v>81</c:v>
                </c:pt>
                <c:pt idx="16">
                  <c:v>91</c:v>
                </c:pt>
                <c:pt idx="17">
                  <c:v>95</c:v>
                </c:pt>
                <c:pt idx="18">
                  <c:v>99</c:v>
                </c:pt>
                <c:pt idx="19">
                  <c:v>134</c:v>
                </c:pt>
                <c:pt idx="20">
                  <c:v>183</c:v>
                </c:pt>
                <c:pt idx="21">
                  <c:v>450</c:v>
                </c:pt>
                <c:pt idx="22">
                  <c:v>678</c:v>
                </c:pt>
                <c:pt idx="23">
                  <c:v>801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4B1-4D3D-A6F7-7AC740D0202B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Kolumna3</c:v>
                </c:pt>
              </c:strCache>
            </c:strRef>
          </c:tx>
          <c:invertIfNegative val="0"/>
          <c:cat>
            <c:strRef>
              <c:f>Arkusz1!$A$2:$A$25</c:f>
              <c:strCache>
                <c:ptCount val="24"/>
                <c:pt idx="0">
                  <c:v>Niestrzeżony przejazd kolejowy</c:v>
                </c:pt>
                <c:pt idx="1">
                  <c:v>Niestrzeżone przejście przez tory</c:v>
                </c:pt>
                <c:pt idx="2">
                  <c:v>Miejsca niebezpieczne na wodach</c:v>
                </c:pt>
                <c:pt idx="3">
                  <c:v>Nielegalna wycinka drzew</c:v>
                </c:pt>
                <c:pt idx="4">
                  <c:v>Zdarzenia drogowe z udziałem zwierząt leśnych</c:v>
                </c:pt>
                <c:pt idx="5">
                  <c:v>Osoba bezdomna wymagająca pomocy</c:v>
                </c:pt>
                <c:pt idx="6">
                  <c:v>Żebractwo</c:v>
                </c:pt>
                <c:pt idx="7">
                  <c:v>Kłusownictwo</c:v>
                </c:pt>
                <c:pt idx="8">
                  <c:v>Znęcanie się nad zwierzętami</c:v>
                </c:pt>
                <c:pt idx="9">
                  <c:v>Niszczenie zieleni</c:v>
                </c:pt>
                <c:pt idx="10">
                  <c:v>Miejsce niebezpiecznej działalności rozrywkowej</c:v>
                </c:pt>
                <c:pt idx="11">
                  <c:v>Poruszanie się po terenech leśnych quadami</c:v>
                </c:pt>
                <c:pt idx="12">
                  <c:v>Wałęsające się bezpańskie psy</c:v>
                </c:pt>
                <c:pt idx="13">
                  <c:v>Wypalanie traw</c:v>
                </c:pt>
                <c:pt idx="14">
                  <c:v>Używanie środków odurzających</c:v>
                </c:pt>
                <c:pt idx="15">
                  <c:v>Nelegalne rajdy samochodowe</c:v>
                </c:pt>
                <c:pt idx="16">
                  <c:v>Dzikie wysypiska śmieci</c:v>
                </c:pt>
                <c:pt idx="17">
                  <c:v>Akty wandalizmu</c:v>
                </c:pt>
                <c:pt idx="18">
                  <c:v>Zła organizacja ruchu drogowego</c:v>
                </c:pt>
                <c:pt idx="19">
                  <c:v>Niewłaściwa infrastruktura drogowa</c:v>
                </c:pt>
                <c:pt idx="20">
                  <c:v>Grupowanie się małoletnich zagrożonych demoralizacją</c:v>
                </c:pt>
                <c:pt idx="21">
                  <c:v>Spożywanie alkoholu w miejscach niedozwolonych</c:v>
                </c:pt>
                <c:pt idx="22">
                  <c:v>Nieprawidłowe parkowanie</c:v>
                </c:pt>
                <c:pt idx="23">
                  <c:v>Przekraczanie dozwolonej prędkości</c:v>
                </c:pt>
              </c:strCache>
            </c:strRef>
          </c:cat>
          <c:val>
            <c:numRef>
              <c:f>Arkusz1!$C$2:$C$25</c:f>
              <c:numCache>
                <c:formatCode>General</c:formatCode>
                <c:ptCount val="24"/>
                <c:pt idx="23" formatCode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4B1-4D3D-A6F7-7AC740D020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axId val="127993728"/>
        <c:axId val="127995264"/>
      </c:barChart>
      <c:catAx>
        <c:axId val="127993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10" b="1">
                <a:ln>
                  <a:noFill/>
                </a:ln>
                <a:effectLst/>
                <a:latin typeface="+mj-lt"/>
              </a:defRPr>
            </a:pPr>
            <a:endParaRPr lang="pl-PL"/>
          </a:p>
        </c:txPr>
        <c:crossAx val="127995264"/>
        <c:crosses val="autoZero"/>
        <c:auto val="1"/>
        <c:lblAlgn val="ctr"/>
        <c:lblOffset val="100"/>
        <c:noMultiLvlLbl val="0"/>
      </c:catAx>
      <c:valAx>
        <c:axId val="127995264"/>
        <c:scaling>
          <c:orientation val="minMax"/>
        </c:scaling>
        <c:delete val="1"/>
        <c:axPos val="b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prstDash val="sysDot"/>
            </a:ln>
          </c:spPr>
        </c:majorGridlines>
        <c:numFmt formatCode="General" sourceLinked="1"/>
        <c:majorTickMark val="out"/>
        <c:minorTickMark val="none"/>
        <c:tickLblPos val="nextTo"/>
        <c:crossAx val="127993728"/>
        <c:crosses val="autoZero"/>
        <c:crossBetween val="between"/>
      </c:valAx>
      <c:spPr>
        <a:noFill/>
        <a:ln w="23326">
          <a:noFill/>
        </a:ln>
      </c:spPr>
    </c:plotArea>
    <c:plotVisOnly val="1"/>
    <c:dispBlanksAs val="gap"/>
    <c:showDLblsOverMax val="0"/>
  </c:chart>
  <c:txPr>
    <a:bodyPr/>
    <a:lstStyle/>
    <a:p>
      <a:pPr>
        <a:defRPr sz="1653"/>
      </a:pPr>
      <a:endParaRPr lang="pl-PL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Arkusz1!$B$2:$B$8</c:f>
              <c:numCache>
                <c:formatCode>General</c:formatCode>
                <c:ptCount val="7"/>
                <c:pt idx="0">
                  <c:v>9</c:v>
                </c:pt>
                <c:pt idx="1">
                  <c:v>2</c:v>
                </c:pt>
                <c:pt idx="2">
                  <c:v>6</c:v>
                </c:pt>
                <c:pt idx="3">
                  <c:v>8</c:v>
                </c:pt>
                <c:pt idx="4">
                  <c:v>6</c:v>
                </c:pt>
                <c:pt idx="5">
                  <c:v>1</c:v>
                </c:pt>
                <c:pt idx="6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36451200"/>
        <c:axId val="136452736"/>
      </c:barChart>
      <c:catAx>
        <c:axId val="1364512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6452736"/>
        <c:crosses val="autoZero"/>
        <c:auto val="1"/>
        <c:lblAlgn val="ctr"/>
        <c:lblOffset val="100"/>
        <c:noMultiLvlLbl val="0"/>
      </c:catAx>
      <c:valAx>
        <c:axId val="13645273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36451200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FEDF5D-DFC7-4278-8495-BB03C89F3FA1}" type="doc">
      <dgm:prSet loTypeId="urn:microsoft.com/office/officeart/2005/8/layout/orgChart1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A3FB4E3F-5B25-41C1-9DFF-E7008336C3DB}">
      <dgm:prSet phldrT="[Tekst]" custT="1"/>
      <dgm:spPr/>
      <dgm:t>
        <a:bodyPr/>
        <a:lstStyle/>
        <a:p>
          <a:pPr algn="ctr"/>
          <a:r>
            <a:rPr lang="pl-PL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Komendant Miejski Policji </a:t>
          </a:r>
        </a:p>
        <a:p>
          <a:pPr algn="ctr"/>
          <a:r>
            <a:rPr lang="pl-PL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w Tarnowie </a:t>
          </a:r>
        </a:p>
      </dgm:t>
    </dgm:pt>
    <dgm:pt modelId="{58BD3AE7-78E6-4B39-A897-CED78A2E6DB9}" type="parTrans" cxnId="{99EC5B6F-6C5D-4D38-A293-0DFF519C3AD2}">
      <dgm:prSet/>
      <dgm:spPr/>
      <dgm:t>
        <a:bodyPr/>
        <a:lstStyle/>
        <a:p>
          <a:endParaRPr lang="pl-PL"/>
        </a:p>
      </dgm:t>
    </dgm:pt>
    <dgm:pt modelId="{C9D2C879-53D8-41D0-A3F7-9DAC06D406B2}" type="sibTrans" cxnId="{99EC5B6F-6C5D-4D38-A293-0DFF519C3AD2}">
      <dgm:prSet/>
      <dgm:spPr/>
      <dgm:t>
        <a:bodyPr/>
        <a:lstStyle/>
        <a:p>
          <a:endParaRPr lang="pl-PL"/>
        </a:p>
      </dgm:t>
    </dgm:pt>
    <dgm:pt modelId="{103842F1-72A4-47B3-8EE0-97416BEC97F7}">
      <dgm:prSet phldrT="[Tekst]" custT="1"/>
      <dgm:spPr/>
      <dgm:t>
        <a:bodyPr/>
        <a:lstStyle/>
        <a:p>
          <a:r>
            <a:rPr lang="pl-PL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I Zastępca Komendanta Miejskiego Policji w Tarnowie</a:t>
          </a:r>
        </a:p>
      </dgm:t>
    </dgm:pt>
    <dgm:pt modelId="{7D0BE194-F08A-46EE-8865-0A9F30BBD6E3}" type="parTrans" cxnId="{3B39D062-B2D0-4D80-85EF-548BC14D4E4D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15CDCB-CD3A-4580-8055-791C6751174A}" type="sibTrans" cxnId="{3B39D062-B2D0-4D80-85EF-548BC14D4E4D}">
      <dgm:prSet/>
      <dgm:spPr/>
      <dgm:t>
        <a:bodyPr/>
        <a:lstStyle/>
        <a:p>
          <a:endParaRPr lang="pl-PL"/>
        </a:p>
      </dgm:t>
    </dgm:pt>
    <dgm:pt modelId="{A6B57BCA-8EDB-4C9E-9FC8-1FCFBD2ABA69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Prewencji </a:t>
          </a:r>
        </a:p>
      </dgm:t>
    </dgm:pt>
    <dgm:pt modelId="{FAAB5C67-E07D-4688-B641-B0CDC8552EE2}" type="parTrans" cxnId="{474B92AD-B1C4-46AF-B212-C3214ED643D8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17C971-D0F7-420A-BADF-2F2E7AAE8567}" type="sibTrans" cxnId="{474B92AD-B1C4-46AF-B212-C3214ED643D8}">
      <dgm:prSet/>
      <dgm:spPr/>
      <dgm:t>
        <a:bodyPr/>
        <a:lstStyle/>
        <a:p>
          <a:endParaRPr lang="pl-PL"/>
        </a:p>
      </dgm:t>
    </dgm:pt>
    <dgm:pt modelId="{36409965-BB0D-4622-8573-ECD8E2BC93A3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Sztab Policji</a:t>
          </a:r>
        </a:p>
      </dgm:t>
    </dgm:pt>
    <dgm:pt modelId="{32302A1C-F6B9-4373-A875-8C1A2929A886}" type="parTrans" cxnId="{3AD5CC93-D932-40F6-8CDF-E2D3C95D002D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7212C5-8831-4002-92F6-547C1CBBA900}" type="sibTrans" cxnId="{3AD5CC93-D932-40F6-8CDF-E2D3C95D002D}">
      <dgm:prSet/>
      <dgm:spPr/>
      <dgm:t>
        <a:bodyPr/>
        <a:lstStyle/>
        <a:p>
          <a:endParaRPr lang="pl-PL"/>
        </a:p>
      </dgm:t>
    </dgm:pt>
    <dgm:pt modelId="{FCC113C8-2BC3-4241-BF7F-15372CD66762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Ruchu Drogowego</a:t>
          </a:r>
        </a:p>
      </dgm:t>
    </dgm:pt>
    <dgm:pt modelId="{705DE094-2A45-45D3-A0D9-E9F1D3753B27}" type="parTrans" cxnId="{08E6461D-63AC-4E21-91C5-0AD9CB554AC9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CF7EF1-BC1A-469E-BD58-9F0F0F88AE63}" type="sibTrans" cxnId="{08E6461D-63AC-4E21-91C5-0AD9CB554AC9}">
      <dgm:prSet/>
      <dgm:spPr/>
      <dgm:t>
        <a:bodyPr/>
        <a:lstStyle/>
        <a:p>
          <a:endParaRPr lang="pl-PL"/>
        </a:p>
      </dgm:t>
    </dgm:pt>
    <dgm:pt modelId="{8D2BCD2A-24EF-4C52-8F45-5061A94B2EF1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w Ciężkowicach </a:t>
          </a:r>
        </a:p>
      </dgm:t>
    </dgm:pt>
    <dgm:pt modelId="{2488D65E-A200-41A0-91F5-3266601FB98C}" type="parTrans" cxnId="{FA85A329-1A1A-4D47-99A6-C94D16759231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8202F9-9D1F-4B44-A231-4A4B1428D635}" type="sibTrans" cxnId="{FA85A329-1A1A-4D47-99A6-C94D16759231}">
      <dgm:prSet/>
      <dgm:spPr/>
      <dgm:t>
        <a:bodyPr/>
        <a:lstStyle/>
        <a:p>
          <a:endParaRPr lang="pl-PL"/>
        </a:p>
      </dgm:t>
    </dgm:pt>
    <dgm:pt modelId="{99FDCDEB-DF55-41FA-B576-20DB146C9A64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    w Tuchowie</a:t>
          </a:r>
        </a:p>
      </dgm:t>
    </dgm:pt>
    <dgm:pt modelId="{6BD681B8-6E76-4944-9841-4505A0CC5BCB}" type="parTrans" cxnId="{FF32324D-F799-4C70-8D8A-DEC59675D60C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FCD1E5-1D68-4455-A4F7-2B8EDD276CA0}" type="sibTrans" cxnId="{FF32324D-F799-4C70-8D8A-DEC59675D60C}">
      <dgm:prSet/>
      <dgm:spPr/>
      <dgm:t>
        <a:bodyPr/>
        <a:lstStyle/>
        <a:p>
          <a:endParaRPr lang="pl-PL"/>
        </a:p>
      </dgm:t>
    </dgm:pt>
    <dgm:pt modelId="{8AD1C1E3-E3AD-4965-A8A1-9C5F87990A71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     w Wojniczu</a:t>
          </a:r>
        </a:p>
      </dgm:t>
    </dgm:pt>
    <dgm:pt modelId="{FC70C926-3CCA-45D0-B7B8-0FE1374A5E1C}" type="parTrans" cxnId="{AEA3C21E-0E19-4A81-B19F-E1FAD79F1D1E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CAD522-0C2B-4A23-A8A9-3DA1BA124A85}" type="sibTrans" cxnId="{AEA3C21E-0E19-4A81-B19F-E1FAD79F1D1E}">
      <dgm:prSet/>
      <dgm:spPr/>
      <dgm:t>
        <a:bodyPr/>
        <a:lstStyle/>
        <a:p>
          <a:endParaRPr lang="pl-PL"/>
        </a:p>
      </dgm:t>
    </dgm:pt>
    <dgm:pt modelId="{44C2BB70-6C7D-4CB6-9A4A-28D2EC21E4CB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    w Żabnie</a:t>
          </a:r>
        </a:p>
      </dgm:t>
    </dgm:pt>
    <dgm:pt modelId="{34B05C74-8981-4798-870D-68A2FCCC974C}" type="parTrans" cxnId="{18EB4AD3-2DC8-4B5D-9233-895250D06681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F347C6-6378-4FF6-BC7F-07699313B08C}" type="sibTrans" cxnId="{18EB4AD3-2DC8-4B5D-9233-895250D06681}">
      <dgm:prSet/>
      <dgm:spPr/>
      <dgm:t>
        <a:bodyPr/>
        <a:lstStyle/>
        <a:p>
          <a:endParaRPr lang="pl-PL"/>
        </a:p>
      </dgm:t>
    </dgm:pt>
    <dgm:pt modelId="{788B381A-575B-4066-BB76-71CCDD44826C}">
      <dgm:prSet phldrT="[Tekst]" custT="1"/>
      <dgm:spPr/>
      <dgm:t>
        <a:bodyPr/>
        <a:lstStyle/>
        <a:p>
          <a:r>
            <a:rPr lang="pl-PL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Zastępca Komendanta     Miejskiego Policji w Tarnowie</a:t>
          </a:r>
        </a:p>
      </dgm:t>
    </dgm:pt>
    <dgm:pt modelId="{3CC0B5F7-850C-4514-836F-5861D860FBA7}" type="sibTrans" cxnId="{E6BF0BFE-DE01-4369-8AC6-22BBE1CBA747}">
      <dgm:prSet/>
      <dgm:spPr/>
      <dgm:t>
        <a:bodyPr/>
        <a:lstStyle/>
        <a:p>
          <a:endParaRPr lang="pl-PL"/>
        </a:p>
      </dgm:t>
    </dgm:pt>
    <dgm:pt modelId="{90A2BEC8-5FE9-4B12-A100-BA3B5B09D744}" type="parTrans" cxnId="{E6BF0BFE-DE01-4369-8AC6-22BBE1CBA747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783A67-B8B9-4023-9E8B-424504544469}">
      <dgm:prSet custT="1"/>
      <dgm:spPr>
        <a:solidFill>
          <a:srgbClr val="F5AF92"/>
        </a:solidFill>
      </dgm:spPr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Wspomagający</a:t>
          </a:r>
        </a:p>
      </dgm:t>
    </dgm:pt>
    <dgm:pt modelId="{A712A8C6-C066-4D64-A05B-D2A00FFF3FF5}" type="parTrans" cxnId="{0ECCC44F-71B7-4F84-911F-68852EE49BF5}">
      <dgm:prSet/>
      <dgm:spPr>
        <a:ln>
          <a:solidFill>
            <a:schemeClr val="accent2"/>
          </a:solidFill>
        </a:ln>
      </dgm:spPr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DA33B2-32ED-40B8-BBCD-4A51DB9C0DA6}" type="sibTrans" cxnId="{0ECCC44F-71B7-4F84-911F-68852EE49BF5}">
      <dgm:prSet/>
      <dgm:spPr/>
      <dgm:t>
        <a:bodyPr/>
        <a:lstStyle/>
        <a:p>
          <a:endParaRPr lang="pl-PL"/>
        </a:p>
      </dgm:t>
    </dgm:pt>
    <dgm:pt modelId="{8529BCEF-525C-4217-A0A6-995B7E40372B}">
      <dgm:prSet custT="1"/>
      <dgm:spPr>
        <a:solidFill>
          <a:srgbClr val="F5AF92"/>
        </a:solidFill>
      </dgm:spPr>
      <dgm:t>
        <a:bodyPr/>
        <a:lstStyle/>
        <a:p>
          <a:pPr>
            <a:spcAft>
              <a:spcPts val="0"/>
            </a:spcAft>
          </a:pPr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</a:t>
          </a:r>
        </a:p>
        <a:p>
          <a:pPr>
            <a:spcAft>
              <a:spcPts val="0"/>
            </a:spcAft>
          </a:pPr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Administracyjno-Gospodarczy</a:t>
          </a:r>
        </a:p>
      </dgm:t>
    </dgm:pt>
    <dgm:pt modelId="{BA3FBFBA-BE68-4438-9FF7-F578690EBB38}" type="parTrans" cxnId="{D1CF2B00-853A-4ADB-8EBF-67501886B240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>
          <a:solidFill>
            <a:schemeClr val="accent2"/>
          </a:solidFill>
        </a:ln>
      </dgm:spPr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7702B5-F3FD-49F6-B175-6831A822725D}" type="sibTrans" cxnId="{D1CF2B00-853A-4ADB-8EBF-67501886B240}">
      <dgm:prSet/>
      <dgm:spPr/>
      <dgm:t>
        <a:bodyPr/>
        <a:lstStyle/>
        <a:p>
          <a:endParaRPr lang="pl-PL"/>
        </a:p>
      </dgm:t>
    </dgm:pt>
    <dgm:pt modelId="{55873DF0-5BE1-48FC-8BAA-89358FDE556F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Kontroli,                                Skarg i Wniosków</a:t>
          </a:r>
        </a:p>
      </dgm:t>
    </dgm:pt>
    <dgm:pt modelId="{F2644890-0B6B-4199-8C2C-433C87F16FE8}" type="parTrans" cxnId="{B1162426-EBCD-4D40-8930-20108994B50A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EAD07A-B6C7-47FA-9F65-3A8D2CC55F72}" type="sibTrans" cxnId="{B1162426-EBCD-4D40-8930-20108994B50A}">
      <dgm:prSet/>
      <dgm:spPr/>
      <dgm:t>
        <a:bodyPr/>
        <a:lstStyle/>
        <a:p>
          <a:endParaRPr lang="pl-PL"/>
        </a:p>
      </dgm:t>
    </dgm:pt>
    <dgm:pt modelId="{B57A796F-1EC2-4A47-8EF2-9CED147C9DAF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ds. Komunikacji Społecznej</a:t>
          </a:r>
        </a:p>
      </dgm:t>
    </dgm:pt>
    <dgm:pt modelId="{B36D2406-4A10-442D-8432-A67E1B1D6A8C}" type="parTrans" cxnId="{BA087E41-7A53-448C-B8CD-D237ED870792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EC3D9C-4768-4D80-B69B-92E840E9EC95}" type="sibTrans" cxnId="{BA087E41-7A53-448C-B8CD-D237ED870792}">
      <dgm:prSet/>
      <dgm:spPr/>
      <dgm:t>
        <a:bodyPr/>
        <a:lstStyle/>
        <a:p>
          <a:endParaRPr lang="pl-PL"/>
        </a:p>
      </dgm:t>
    </dgm:pt>
    <dgm:pt modelId="{B65FF2C3-C870-4197-96E1-D016AB97689C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ds. Ochrony Informacji Niejawnych i Składnica Akt</a:t>
          </a:r>
        </a:p>
      </dgm:t>
    </dgm:pt>
    <dgm:pt modelId="{C10BFCF1-37D4-43A2-9610-8E80E4320759}" type="parTrans" cxnId="{0109D60A-F6B3-48EF-A04B-3B0FEEC6620D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2BA91D-012F-49A0-A9C4-BF6654396784}" type="sibTrans" cxnId="{0109D60A-F6B3-48EF-A04B-3B0FEEC6620D}">
      <dgm:prSet/>
      <dgm:spPr/>
      <dgm:t>
        <a:bodyPr/>
        <a:lstStyle/>
        <a:p>
          <a:endParaRPr lang="pl-PL"/>
        </a:p>
      </dgm:t>
    </dgm:pt>
    <dgm:pt modelId="{D00D308A-DD85-4E21-8AD4-C892AB0E8AB9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ds. Bezpieczeństwa            i Higieny Pracy oraz                Medycyny Pracy</a:t>
          </a:r>
        </a:p>
      </dgm:t>
    </dgm:pt>
    <dgm:pt modelId="{34545D47-9D11-4EAB-86D6-F08586DC6FEF}" type="parTrans" cxnId="{96606229-C8C5-40AF-915C-A6B33AF60961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6C3D86-8D84-49FD-A3EC-0596EF7EF92F}" type="sibTrans" cxnId="{96606229-C8C5-40AF-915C-A6B33AF60961}">
      <dgm:prSet/>
      <dgm:spPr/>
      <dgm:t>
        <a:bodyPr/>
        <a:lstStyle/>
        <a:p>
          <a:endParaRPr lang="pl-PL"/>
        </a:p>
      </dgm:t>
    </dgm:pt>
    <dgm:pt modelId="{A8E74D2D-423D-4CAC-982E-224C47A00B08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Tarnów-Centrum</a:t>
          </a:r>
        </a:p>
      </dgm:t>
    </dgm:pt>
    <dgm:pt modelId="{86B57965-DA8B-49EC-B40F-2031D697DF12}" type="parTrans" cxnId="{857253F1-ED8B-4E1A-98B2-1C48D3B57FE9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99FDDD-FAA7-434B-9705-8094C0F175CD}" type="sibTrans" cxnId="{857253F1-ED8B-4E1A-98B2-1C48D3B57FE9}">
      <dgm:prSet/>
      <dgm:spPr/>
      <dgm:t>
        <a:bodyPr/>
        <a:lstStyle/>
        <a:p>
          <a:endParaRPr lang="pl-PL"/>
        </a:p>
      </dgm:t>
    </dgm:pt>
    <dgm:pt modelId="{839DBBC3-335C-4F59-91B7-A530C6882FBF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</a:t>
          </a:r>
        </a:p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Kryminalny</a:t>
          </a:r>
        </a:p>
      </dgm:t>
    </dgm:pt>
    <dgm:pt modelId="{D1DBCF50-A1CE-481C-8399-276594B084BF}" type="parTrans" cxnId="{2BFFCF2C-AE88-4D6C-9C3B-E355C50DAFA3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937DDB-1BA0-4B82-95BB-62C2FB16BC97}" type="sibTrans" cxnId="{2BFFCF2C-AE88-4D6C-9C3B-E355C50DAFA3}">
      <dgm:prSet/>
      <dgm:spPr/>
      <dgm:t>
        <a:bodyPr/>
        <a:lstStyle/>
        <a:p>
          <a:endParaRPr lang="pl-PL"/>
        </a:p>
      </dgm:t>
    </dgm:pt>
    <dgm:pt modelId="{F6339418-F27D-491F-8C6F-B9E7CF5A4A42}">
      <dgm:prSet/>
      <dgm:spPr/>
      <dgm:t>
        <a:bodyPr/>
        <a:lstStyle/>
        <a:p>
          <a:r>
            <a:rPr lang="pl-PL" dirty="0">
              <a:latin typeface="Times New Roman" panose="02020603050405020304" pitchFamily="18" charset="0"/>
              <a:cs typeface="Times New Roman" panose="02020603050405020304" pitchFamily="18" charset="0"/>
            </a:rPr>
            <a:t>Wydział dw. z Przestępczością Przeciwko Mieniu</a:t>
          </a:r>
        </a:p>
      </dgm:t>
    </dgm:pt>
    <dgm:pt modelId="{2995221B-27C8-4EA1-92A2-4CE80624E518}" type="parTrans" cxnId="{2E57F2EF-3E4A-411E-8947-E1E81E1C9120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448437-B914-49C0-9DAD-FADDB22D3BD5}" type="sibTrans" cxnId="{2E57F2EF-3E4A-411E-8947-E1E81E1C9120}">
      <dgm:prSet/>
      <dgm:spPr/>
      <dgm:t>
        <a:bodyPr/>
        <a:lstStyle/>
        <a:p>
          <a:endParaRPr lang="pl-PL"/>
        </a:p>
      </dgm:t>
    </dgm:pt>
    <dgm:pt modelId="{B3CA8ACC-BCEC-4FBB-9823-7209C653D3F6}">
      <dgm:prSet/>
      <dgm:spPr/>
      <dgm:t>
        <a:bodyPr/>
        <a:lstStyle/>
        <a:p>
          <a:r>
            <a:rPr lang="pl-PL" dirty="0">
              <a:latin typeface="Times New Roman" panose="02020603050405020304" pitchFamily="18" charset="0"/>
              <a:cs typeface="Times New Roman" panose="02020603050405020304" pitchFamily="18" charset="0"/>
            </a:rPr>
            <a:t>Wydział dw. z Przestępczością Gospodarczą</a:t>
          </a:r>
        </a:p>
      </dgm:t>
    </dgm:pt>
    <dgm:pt modelId="{DA4E4ACB-FA83-4EEE-BD02-160B16EB356A}" type="parTrans" cxnId="{B76D0851-79AD-4AF7-B0BC-32EE9790E97D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FC4014-5295-47F5-B9DC-7D56FBC07CA3}" type="sibTrans" cxnId="{B76D0851-79AD-4AF7-B0BC-32EE9790E97D}">
      <dgm:prSet/>
      <dgm:spPr/>
      <dgm:t>
        <a:bodyPr/>
        <a:lstStyle/>
        <a:p>
          <a:endParaRPr lang="pl-PL"/>
        </a:p>
      </dgm:t>
    </dgm:pt>
    <dgm:pt modelId="{704510A5-9112-463F-918A-8E58ECE6C425}">
      <dgm:prSet/>
      <dgm:spPr/>
      <dgm:t>
        <a:bodyPr/>
        <a:lstStyle/>
        <a:p>
          <a:r>
            <a:rPr lang="pl-PL" dirty="0">
              <a:latin typeface="Times New Roman" panose="02020603050405020304" pitchFamily="18" charset="0"/>
              <a:cs typeface="Times New Roman" panose="02020603050405020304" pitchFamily="18" charset="0"/>
            </a:rPr>
            <a:t>Referat dw. z Korupcją</a:t>
          </a:r>
        </a:p>
      </dgm:t>
    </dgm:pt>
    <dgm:pt modelId="{7EA8A145-6A70-48C0-B636-F0B4918F6817}" type="parTrans" cxnId="{C578E51A-E2A1-4166-97A8-65E971182D16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51CC3B-C156-4921-8140-4A6FB33D22E9}" type="sibTrans" cxnId="{C578E51A-E2A1-4166-97A8-65E971182D16}">
      <dgm:prSet/>
      <dgm:spPr/>
      <dgm:t>
        <a:bodyPr/>
        <a:lstStyle/>
        <a:p>
          <a:endParaRPr lang="pl-PL"/>
        </a:p>
      </dgm:t>
    </dgm:pt>
    <dgm:pt modelId="{8F109DD9-C408-4FDF-A946-160919F9CDE6}">
      <dgm:prSet/>
      <dgm:spPr/>
      <dgm:t>
        <a:bodyPr/>
        <a:lstStyle/>
        <a:p>
          <a:r>
            <a:rPr lang="pl-PL" dirty="0">
              <a:latin typeface="Times New Roman" panose="02020603050405020304" pitchFamily="18" charset="0"/>
              <a:cs typeface="Times New Roman" panose="02020603050405020304" pitchFamily="18" charset="0"/>
            </a:rPr>
            <a:t>Referat Techniki Kryminalistycznej</a:t>
          </a:r>
        </a:p>
      </dgm:t>
    </dgm:pt>
    <dgm:pt modelId="{C6BB69B3-DE73-46AE-AB5C-21D3DC694AE2}" type="parTrans" cxnId="{59993371-1A1E-4965-A5F6-5ED13E59707E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CA97DE-A2B5-4CB3-B8FD-370A86F82BA1}" type="sibTrans" cxnId="{59993371-1A1E-4965-A5F6-5ED13E59707E}">
      <dgm:prSet/>
      <dgm:spPr/>
      <dgm:t>
        <a:bodyPr/>
        <a:lstStyle/>
        <a:p>
          <a:endParaRPr lang="pl-PL"/>
        </a:p>
      </dgm:t>
    </dgm:pt>
    <dgm:pt modelId="{5CE2EED7-1DAF-4634-AEDA-C9E8ED7FFF33}">
      <dgm:prSet/>
      <dgm:spPr/>
      <dgm:t>
        <a:bodyPr/>
        <a:lstStyle/>
        <a:p>
          <a:r>
            <a:rPr lang="pl-PL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Tarnów-Zachód</a:t>
          </a:r>
        </a:p>
      </dgm:t>
    </dgm:pt>
    <dgm:pt modelId="{F0D14268-042C-457D-87EA-83CD787486A9}" type="parTrans" cxnId="{B0468B7E-38F5-4BC4-94FA-93E6242ECEF2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152896-8E6B-4EC7-BD7E-51CD04F37B4C}" type="sibTrans" cxnId="{B0468B7E-38F5-4BC4-94FA-93E6242ECEF2}">
      <dgm:prSet/>
      <dgm:spPr/>
      <dgm:t>
        <a:bodyPr/>
        <a:lstStyle/>
        <a:p>
          <a:endParaRPr lang="pl-PL"/>
        </a:p>
      </dgm:t>
    </dgm:pt>
    <dgm:pt modelId="{ABDF67D2-2C1D-46DC-AC63-0C95561A34AC}" type="pres">
      <dgm:prSet presAssocID="{F5FEDF5D-DFC7-4278-8495-BB03C89F3FA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BA55920A-7423-4592-9479-59F7A7F1DE94}" type="pres">
      <dgm:prSet presAssocID="{A3FB4E3F-5B25-41C1-9DFF-E7008336C3DB}" presName="hierRoot1" presStyleCnt="0">
        <dgm:presLayoutVars>
          <dgm:hierBranch/>
        </dgm:presLayoutVars>
      </dgm:prSet>
      <dgm:spPr/>
    </dgm:pt>
    <dgm:pt modelId="{781A6DC1-89D6-4D4D-BCFA-3EF4F7662880}" type="pres">
      <dgm:prSet presAssocID="{A3FB4E3F-5B25-41C1-9DFF-E7008336C3DB}" presName="rootComposite1" presStyleCnt="0"/>
      <dgm:spPr/>
    </dgm:pt>
    <dgm:pt modelId="{43CC80BA-486C-4B54-9D7D-59A9422691E2}" type="pres">
      <dgm:prSet presAssocID="{A3FB4E3F-5B25-41C1-9DFF-E7008336C3DB}" presName="rootText1" presStyleLbl="node0" presStyleIdx="0" presStyleCnt="1" custScaleX="547958" custScaleY="159247" custLinFactNeighborX="82" custLinFactNeighborY="-53802">
        <dgm:presLayoutVars>
          <dgm:chPref val="3"/>
        </dgm:presLayoutVars>
      </dgm:prSet>
      <dgm:spPr>
        <a:prstGeom prst="snip2DiagRect">
          <a:avLst/>
        </a:prstGeom>
      </dgm:spPr>
      <dgm:t>
        <a:bodyPr/>
        <a:lstStyle/>
        <a:p>
          <a:endParaRPr lang="pl-PL"/>
        </a:p>
      </dgm:t>
    </dgm:pt>
    <dgm:pt modelId="{8A79A780-1AE4-495C-BA5B-C4B80E8ACE80}" type="pres">
      <dgm:prSet presAssocID="{A3FB4E3F-5B25-41C1-9DFF-E7008336C3DB}" presName="rootConnector1" presStyleLbl="node1" presStyleIdx="0" presStyleCnt="0"/>
      <dgm:spPr/>
      <dgm:t>
        <a:bodyPr/>
        <a:lstStyle/>
        <a:p>
          <a:endParaRPr lang="pl-PL"/>
        </a:p>
      </dgm:t>
    </dgm:pt>
    <dgm:pt modelId="{499AC962-8845-4F23-86D1-965C09800D4E}" type="pres">
      <dgm:prSet presAssocID="{A3FB4E3F-5B25-41C1-9DFF-E7008336C3DB}" presName="hierChild2" presStyleCnt="0"/>
      <dgm:spPr/>
    </dgm:pt>
    <dgm:pt modelId="{00D7AB5F-A520-45F2-8E2B-0C3F998A4FD2}" type="pres">
      <dgm:prSet presAssocID="{7D0BE194-F08A-46EE-8865-0A9F30BBD6E3}" presName="Name35" presStyleLbl="parChTrans1D2" presStyleIdx="0" presStyleCnt="3"/>
      <dgm:spPr/>
      <dgm:t>
        <a:bodyPr/>
        <a:lstStyle/>
        <a:p>
          <a:endParaRPr lang="pl-PL"/>
        </a:p>
      </dgm:t>
    </dgm:pt>
    <dgm:pt modelId="{9BF42123-CDBF-4CDF-B9D6-3A5BD4A35833}" type="pres">
      <dgm:prSet presAssocID="{103842F1-72A4-47B3-8EE0-97416BEC97F7}" presName="hierRoot2" presStyleCnt="0">
        <dgm:presLayoutVars>
          <dgm:hierBranch val="r"/>
        </dgm:presLayoutVars>
      </dgm:prSet>
      <dgm:spPr/>
    </dgm:pt>
    <dgm:pt modelId="{F0CE0B44-58BA-43D8-9F99-F68D5AFF7AFA}" type="pres">
      <dgm:prSet presAssocID="{103842F1-72A4-47B3-8EE0-97416BEC97F7}" presName="rootComposite" presStyleCnt="0"/>
      <dgm:spPr/>
    </dgm:pt>
    <dgm:pt modelId="{3AA187E7-1294-4950-8811-EE866456B713}" type="pres">
      <dgm:prSet presAssocID="{103842F1-72A4-47B3-8EE0-97416BEC97F7}" presName="rootText" presStyleLbl="node2" presStyleIdx="0" presStyleCnt="3" custScaleX="366197" custScaleY="120045" custLinFactNeighborX="4502" custLinFactNeighborY="-4427">
        <dgm:presLayoutVars>
          <dgm:chPref val="3"/>
        </dgm:presLayoutVars>
      </dgm:prSet>
      <dgm:spPr>
        <a:prstGeom prst="snip2DiagRect">
          <a:avLst/>
        </a:prstGeom>
      </dgm:spPr>
      <dgm:t>
        <a:bodyPr/>
        <a:lstStyle/>
        <a:p>
          <a:endParaRPr lang="pl-PL"/>
        </a:p>
      </dgm:t>
    </dgm:pt>
    <dgm:pt modelId="{F79CDDAC-6E6F-4F09-AEC3-6DD4FFB680E1}" type="pres">
      <dgm:prSet presAssocID="{103842F1-72A4-47B3-8EE0-97416BEC97F7}" presName="rootConnector" presStyleLbl="node2" presStyleIdx="0" presStyleCnt="3"/>
      <dgm:spPr/>
      <dgm:t>
        <a:bodyPr/>
        <a:lstStyle/>
        <a:p>
          <a:endParaRPr lang="pl-PL"/>
        </a:p>
      </dgm:t>
    </dgm:pt>
    <dgm:pt modelId="{86BCF677-5332-4A17-89A9-388E2AB9EE1A}" type="pres">
      <dgm:prSet presAssocID="{103842F1-72A4-47B3-8EE0-97416BEC97F7}" presName="hierChild4" presStyleCnt="0"/>
      <dgm:spPr/>
    </dgm:pt>
    <dgm:pt modelId="{EF040172-C616-4F51-8A86-B8CD91E05123}" type="pres">
      <dgm:prSet presAssocID="{FAAB5C67-E07D-4688-B641-B0CDC8552EE2}" presName="Name50" presStyleLbl="parChTrans1D3" presStyleIdx="0" presStyleCnt="14"/>
      <dgm:spPr/>
      <dgm:t>
        <a:bodyPr/>
        <a:lstStyle/>
        <a:p>
          <a:endParaRPr lang="pl-PL"/>
        </a:p>
      </dgm:t>
    </dgm:pt>
    <dgm:pt modelId="{57732033-A00B-4237-A239-10B5282995F7}" type="pres">
      <dgm:prSet presAssocID="{A6B57BCA-8EDB-4C9E-9FC8-1FCFBD2ABA69}" presName="hierRoot2" presStyleCnt="0">
        <dgm:presLayoutVars>
          <dgm:hierBranch val="r"/>
        </dgm:presLayoutVars>
      </dgm:prSet>
      <dgm:spPr/>
    </dgm:pt>
    <dgm:pt modelId="{692A4675-F6B9-4D38-A43F-0D3F49E4C50A}" type="pres">
      <dgm:prSet presAssocID="{A6B57BCA-8EDB-4C9E-9FC8-1FCFBD2ABA69}" presName="rootComposite" presStyleCnt="0"/>
      <dgm:spPr/>
    </dgm:pt>
    <dgm:pt modelId="{BCA8E3F9-BC76-4050-8341-AFDC2C4C4055}" type="pres">
      <dgm:prSet presAssocID="{A6B57BCA-8EDB-4C9E-9FC8-1FCFBD2ABA69}" presName="rootText" presStyleLbl="node3" presStyleIdx="0" presStyleCnt="14" custScaleX="247698" custLinFactNeighborX="-22508" custLinFactNeighborY="-1307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536D69CC-A4FF-4F17-BCA4-D63AE7D334E7}" type="pres">
      <dgm:prSet presAssocID="{A6B57BCA-8EDB-4C9E-9FC8-1FCFBD2ABA69}" presName="rootConnector" presStyleLbl="node3" presStyleIdx="0" presStyleCnt="14"/>
      <dgm:spPr/>
      <dgm:t>
        <a:bodyPr/>
        <a:lstStyle/>
        <a:p>
          <a:endParaRPr lang="pl-PL"/>
        </a:p>
      </dgm:t>
    </dgm:pt>
    <dgm:pt modelId="{8DEA0323-5AB8-418F-801B-BF42822DFF1D}" type="pres">
      <dgm:prSet presAssocID="{A6B57BCA-8EDB-4C9E-9FC8-1FCFBD2ABA69}" presName="hierChild4" presStyleCnt="0"/>
      <dgm:spPr/>
    </dgm:pt>
    <dgm:pt modelId="{9C2F5413-A0FF-457C-B163-60AB6EED147B}" type="pres">
      <dgm:prSet presAssocID="{A6B57BCA-8EDB-4C9E-9FC8-1FCFBD2ABA69}" presName="hierChild5" presStyleCnt="0"/>
      <dgm:spPr/>
    </dgm:pt>
    <dgm:pt modelId="{16A087AD-15B1-4C5B-AE96-577C66E2E87E}" type="pres">
      <dgm:prSet presAssocID="{32302A1C-F6B9-4373-A875-8C1A2929A886}" presName="Name50" presStyleLbl="parChTrans1D3" presStyleIdx="1" presStyleCnt="14"/>
      <dgm:spPr/>
      <dgm:t>
        <a:bodyPr/>
        <a:lstStyle/>
        <a:p>
          <a:endParaRPr lang="pl-PL"/>
        </a:p>
      </dgm:t>
    </dgm:pt>
    <dgm:pt modelId="{EA1FDF32-961E-40A0-A970-F1A8138D14FB}" type="pres">
      <dgm:prSet presAssocID="{36409965-BB0D-4622-8573-ECD8E2BC93A3}" presName="hierRoot2" presStyleCnt="0">
        <dgm:presLayoutVars>
          <dgm:hierBranch val="init"/>
        </dgm:presLayoutVars>
      </dgm:prSet>
      <dgm:spPr/>
    </dgm:pt>
    <dgm:pt modelId="{9B8E1594-967B-4C49-B914-1E1C9860FF64}" type="pres">
      <dgm:prSet presAssocID="{36409965-BB0D-4622-8573-ECD8E2BC93A3}" presName="rootComposite" presStyleCnt="0"/>
      <dgm:spPr/>
    </dgm:pt>
    <dgm:pt modelId="{9DA7EB29-AAAF-477F-AFF0-1A32695C707E}" type="pres">
      <dgm:prSet presAssocID="{36409965-BB0D-4622-8573-ECD8E2BC93A3}" presName="rootText" presStyleLbl="node3" presStyleIdx="1" presStyleCnt="14" custScaleX="247698" custLinFactNeighborX="-22508" custLinFactNeighborY="-7666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FE9F4BA9-A4E0-474F-8076-CD535FEEB772}" type="pres">
      <dgm:prSet presAssocID="{36409965-BB0D-4622-8573-ECD8E2BC93A3}" presName="rootConnector" presStyleLbl="node3" presStyleIdx="1" presStyleCnt="14"/>
      <dgm:spPr/>
      <dgm:t>
        <a:bodyPr/>
        <a:lstStyle/>
        <a:p>
          <a:endParaRPr lang="pl-PL"/>
        </a:p>
      </dgm:t>
    </dgm:pt>
    <dgm:pt modelId="{D39C445E-9B8A-47BC-83C1-0CBE9EDF8F7B}" type="pres">
      <dgm:prSet presAssocID="{36409965-BB0D-4622-8573-ECD8E2BC93A3}" presName="hierChild4" presStyleCnt="0"/>
      <dgm:spPr/>
    </dgm:pt>
    <dgm:pt modelId="{52C26A59-3C73-404C-BEEA-A5E5268E85EC}" type="pres">
      <dgm:prSet presAssocID="{36409965-BB0D-4622-8573-ECD8E2BC93A3}" presName="hierChild5" presStyleCnt="0"/>
      <dgm:spPr/>
    </dgm:pt>
    <dgm:pt modelId="{1F876D1B-2C38-48EF-9BA3-8272880A141F}" type="pres">
      <dgm:prSet presAssocID="{705DE094-2A45-45D3-A0D9-E9F1D3753B27}" presName="Name50" presStyleLbl="parChTrans1D3" presStyleIdx="2" presStyleCnt="14"/>
      <dgm:spPr/>
      <dgm:t>
        <a:bodyPr/>
        <a:lstStyle/>
        <a:p>
          <a:endParaRPr lang="pl-PL"/>
        </a:p>
      </dgm:t>
    </dgm:pt>
    <dgm:pt modelId="{F2262FFF-17B1-4970-8758-7AE2C2830AC6}" type="pres">
      <dgm:prSet presAssocID="{FCC113C8-2BC3-4241-BF7F-15372CD66762}" presName="hierRoot2" presStyleCnt="0">
        <dgm:presLayoutVars>
          <dgm:hierBranch val="init"/>
        </dgm:presLayoutVars>
      </dgm:prSet>
      <dgm:spPr/>
    </dgm:pt>
    <dgm:pt modelId="{5CD3AEEC-8A38-4C30-AFDA-BD8156E80F5F}" type="pres">
      <dgm:prSet presAssocID="{FCC113C8-2BC3-4241-BF7F-15372CD66762}" presName="rootComposite" presStyleCnt="0"/>
      <dgm:spPr/>
    </dgm:pt>
    <dgm:pt modelId="{FE6C9B3C-0695-449B-9CA8-9861C602E742}" type="pres">
      <dgm:prSet presAssocID="{FCC113C8-2BC3-4241-BF7F-15372CD66762}" presName="rootText" presStyleLbl="node3" presStyleIdx="2" presStyleCnt="14" custScaleX="247698" custLinFactNeighborX="-22508" custLinFactNeighborY="-7449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5CDD7DE6-F400-4D0E-938C-22D0A59F92AE}" type="pres">
      <dgm:prSet presAssocID="{FCC113C8-2BC3-4241-BF7F-15372CD66762}" presName="rootConnector" presStyleLbl="node3" presStyleIdx="2" presStyleCnt="14"/>
      <dgm:spPr/>
      <dgm:t>
        <a:bodyPr/>
        <a:lstStyle/>
        <a:p>
          <a:endParaRPr lang="pl-PL"/>
        </a:p>
      </dgm:t>
    </dgm:pt>
    <dgm:pt modelId="{E32F6E21-D4D3-4E39-A7AB-21360E2125B5}" type="pres">
      <dgm:prSet presAssocID="{FCC113C8-2BC3-4241-BF7F-15372CD66762}" presName="hierChild4" presStyleCnt="0"/>
      <dgm:spPr/>
    </dgm:pt>
    <dgm:pt modelId="{455027F1-A2D7-4BC6-A838-6323C4D642F9}" type="pres">
      <dgm:prSet presAssocID="{FCC113C8-2BC3-4241-BF7F-15372CD66762}" presName="hierChild5" presStyleCnt="0"/>
      <dgm:spPr/>
    </dgm:pt>
    <dgm:pt modelId="{04525ADD-E7AE-4108-82DF-3F17A962D7F3}" type="pres">
      <dgm:prSet presAssocID="{2488D65E-A200-41A0-91F5-3266601FB98C}" presName="Name50" presStyleLbl="parChTrans1D3" presStyleIdx="3" presStyleCnt="14"/>
      <dgm:spPr/>
      <dgm:t>
        <a:bodyPr/>
        <a:lstStyle/>
        <a:p>
          <a:endParaRPr lang="pl-PL"/>
        </a:p>
      </dgm:t>
    </dgm:pt>
    <dgm:pt modelId="{113FBDB1-A10F-4FEA-A70F-5E6A68B4B1CC}" type="pres">
      <dgm:prSet presAssocID="{8D2BCD2A-24EF-4C52-8F45-5061A94B2EF1}" presName="hierRoot2" presStyleCnt="0">
        <dgm:presLayoutVars>
          <dgm:hierBranch val="init"/>
        </dgm:presLayoutVars>
      </dgm:prSet>
      <dgm:spPr/>
    </dgm:pt>
    <dgm:pt modelId="{DE78008A-06BE-485D-A53E-2DA3630E5DEF}" type="pres">
      <dgm:prSet presAssocID="{8D2BCD2A-24EF-4C52-8F45-5061A94B2EF1}" presName="rootComposite" presStyleCnt="0"/>
      <dgm:spPr/>
    </dgm:pt>
    <dgm:pt modelId="{B12095CC-8E97-4915-9F45-0C903F631683}" type="pres">
      <dgm:prSet presAssocID="{8D2BCD2A-24EF-4C52-8F45-5061A94B2EF1}" presName="rootText" presStyleLbl="node3" presStyleIdx="3" presStyleCnt="14" custScaleX="247698" custLinFactNeighborX="-22508" custLinFactNeighborY="-723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65C19120-2986-4D98-903C-2C6B474458F3}" type="pres">
      <dgm:prSet presAssocID="{8D2BCD2A-24EF-4C52-8F45-5061A94B2EF1}" presName="rootConnector" presStyleLbl="node3" presStyleIdx="3" presStyleCnt="14"/>
      <dgm:spPr/>
      <dgm:t>
        <a:bodyPr/>
        <a:lstStyle/>
        <a:p>
          <a:endParaRPr lang="pl-PL"/>
        </a:p>
      </dgm:t>
    </dgm:pt>
    <dgm:pt modelId="{F3C6E8E7-0F74-445B-B8D2-8E77F77A8B03}" type="pres">
      <dgm:prSet presAssocID="{8D2BCD2A-24EF-4C52-8F45-5061A94B2EF1}" presName="hierChild4" presStyleCnt="0"/>
      <dgm:spPr/>
    </dgm:pt>
    <dgm:pt modelId="{DB96512D-B698-4BD1-BD0B-0E5ECE930850}" type="pres">
      <dgm:prSet presAssocID="{8D2BCD2A-24EF-4C52-8F45-5061A94B2EF1}" presName="hierChild5" presStyleCnt="0"/>
      <dgm:spPr/>
    </dgm:pt>
    <dgm:pt modelId="{0F766F42-02A0-4D4D-9569-15BDEDC95C25}" type="pres">
      <dgm:prSet presAssocID="{6BD681B8-6E76-4944-9841-4505A0CC5BCB}" presName="Name50" presStyleLbl="parChTrans1D3" presStyleIdx="4" presStyleCnt="14"/>
      <dgm:spPr/>
      <dgm:t>
        <a:bodyPr/>
        <a:lstStyle/>
        <a:p>
          <a:endParaRPr lang="pl-PL"/>
        </a:p>
      </dgm:t>
    </dgm:pt>
    <dgm:pt modelId="{92566200-5FA3-4688-B824-AC3B7F218EA6}" type="pres">
      <dgm:prSet presAssocID="{99FDCDEB-DF55-41FA-B576-20DB146C9A64}" presName="hierRoot2" presStyleCnt="0">
        <dgm:presLayoutVars>
          <dgm:hierBranch val="init"/>
        </dgm:presLayoutVars>
      </dgm:prSet>
      <dgm:spPr/>
    </dgm:pt>
    <dgm:pt modelId="{BEA00E4B-EA65-43E7-B858-4FBC8DB1DDAC}" type="pres">
      <dgm:prSet presAssocID="{99FDCDEB-DF55-41FA-B576-20DB146C9A64}" presName="rootComposite" presStyleCnt="0"/>
      <dgm:spPr/>
    </dgm:pt>
    <dgm:pt modelId="{BCCFC7F3-E069-4B73-B143-1A70B0A9603F}" type="pres">
      <dgm:prSet presAssocID="{99FDCDEB-DF55-41FA-B576-20DB146C9A64}" presName="rootText" presStyleLbl="node3" presStyleIdx="4" presStyleCnt="14" custScaleX="247698" custLinFactNeighborX="-22508" custLinFactNeighborY="-701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E8620AB3-8154-45BC-B08E-BC3E42CDD39C}" type="pres">
      <dgm:prSet presAssocID="{99FDCDEB-DF55-41FA-B576-20DB146C9A64}" presName="rootConnector" presStyleLbl="node3" presStyleIdx="4" presStyleCnt="14"/>
      <dgm:spPr/>
      <dgm:t>
        <a:bodyPr/>
        <a:lstStyle/>
        <a:p>
          <a:endParaRPr lang="pl-PL"/>
        </a:p>
      </dgm:t>
    </dgm:pt>
    <dgm:pt modelId="{F2D292FE-34D8-4C55-BFF9-D595BBADCFEE}" type="pres">
      <dgm:prSet presAssocID="{99FDCDEB-DF55-41FA-B576-20DB146C9A64}" presName="hierChild4" presStyleCnt="0"/>
      <dgm:spPr/>
    </dgm:pt>
    <dgm:pt modelId="{500F47E2-8BF0-4CFB-9B33-8B77E741F37E}" type="pres">
      <dgm:prSet presAssocID="{99FDCDEB-DF55-41FA-B576-20DB146C9A64}" presName="hierChild5" presStyleCnt="0"/>
      <dgm:spPr/>
    </dgm:pt>
    <dgm:pt modelId="{516FC856-C74B-4F73-87EE-0629E405431B}" type="pres">
      <dgm:prSet presAssocID="{FC70C926-3CCA-45D0-B7B8-0FE1374A5E1C}" presName="Name50" presStyleLbl="parChTrans1D3" presStyleIdx="5" presStyleCnt="14"/>
      <dgm:spPr/>
      <dgm:t>
        <a:bodyPr/>
        <a:lstStyle/>
        <a:p>
          <a:endParaRPr lang="pl-PL"/>
        </a:p>
      </dgm:t>
    </dgm:pt>
    <dgm:pt modelId="{594AB278-9D04-4B07-B094-CADCF3A697D0}" type="pres">
      <dgm:prSet presAssocID="{8AD1C1E3-E3AD-4965-A8A1-9C5F87990A71}" presName="hierRoot2" presStyleCnt="0">
        <dgm:presLayoutVars>
          <dgm:hierBranch val="init"/>
        </dgm:presLayoutVars>
      </dgm:prSet>
      <dgm:spPr/>
    </dgm:pt>
    <dgm:pt modelId="{16599B3D-0B2E-40E0-8198-BA3948148902}" type="pres">
      <dgm:prSet presAssocID="{8AD1C1E3-E3AD-4965-A8A1-9C5F87990A71}" presName="rootComposite" presStyleCnt="0"/>
      <dgm:spPr/>
    </dgm:pt>
    <dgm:pt modelId="{519083C6-D1E5-45E7-AF29-A67B2F27748C}" type="pres">
      <dgm:prSet presAssocID="{8AD1C1E3-E3AD-4965-A8A1-9C5F87990A71}" presName="rootText" presStyleLbl="node3" presStyleIdx="5" presStyleCnt="14" custScaleX="247698" custLinFactNeighborX="-22508" custLinFactNeighborY="-6796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988C7257-1105-4146-8315-8B164A27112A}" type="pres">
      <dgm:prSet presAssocID="{8AD1C1E3-E3AD-4965-A8A1-9C5F87990A71}" presName="rootConnector" presStyleLbl="node3" presStyleIdx="5" presStyleCnt="14"/>
      <dgm:spPr/>
      <dgm:t>
        <a:bodyPr/>
        <a:lstStyle/>
        <a:p>
          <a:endParaRPr lang="pl-PL"/>
        </a:p>
      </dgm:t>
    </dgm:pt>
    <dgm:pt modelId="{E35449E3-94C4-4B1F-AF43-4CE770F2C8ED}" type="pres">
      <dgm:prSet presAssocID="{8AD1C1E3-E3AD-4965-A8A1-9C5F87990A71}" presName="hierChild4" presStyleCnt="0"/>
      <dgm:spPr/>
    </dgm:pt>
    <dgm:pt modelId="{955016FE-1F1A-41E4-AE2B-401909A588FA}" type="pres">
      <dgm:prSet presAssocID="{8AD1C1E3-E3AD-4965-A8A1-9C5F87990A71}" presName="hierChild5" presStyleCnt="0"/>
      <dgm:spPr/>
    </dgm:pt>
    <dgm:pt modelId="{D195D20A-B630-422A-899E-E50EDC8A0BE6}" type="pres">
      <dgm:prSet presAssocID="{34B05C74-8981-4798-870D-68A2FCCC974C}" presName="Name50" presStyleLbl="parChTrans1D3" presStyleIdx="6" presStyleCnt="14"/>
      <dgm:spPr/>
      <dgm:t>
        <a:bodyPr/>
        <a:lstStyle/>
        <a:p>
          <a:endParaRPr lang="pl-PL"/>
        </a:p>
      </dgm:t>
    </dgm:pt>
    <dgm:pt modelId="{C638C367-0470-4D39-9A36-0996988EDD15}" type="pres">
      <dgm:prSet presAssocID="{44C2BB70-6C7D-4CB6-9A4A-28D2EC21E4CB}" presName="hierRoot2" presStyleCnt="0">
        <dgm:presLayoutVars>
          <dgm:hierBranch val="init"/>
        </dgm:presLayoutVars>
      </dgm:prSet>
      <dgm:spPr/>
    </dgm:pt>
    <dgm:pt modelId="{0098F44B-86A2-4D55-AD11-C6992DAB652D}" type="pres">
      <dgm:prSet presAssocID="{44C2BB70-6C7D-4CB6-9A4A-28D2EC21E4CB}" presName="rootComposite" presStyleCnt="0"/>
      <dgm:spPr/>
    </dgm:pt>
    <dgm:pt modelId="{27E6CC28-A893-477E-A7E5-EF7D9A49BE42}" type="pres">
      <dgm:prSet presAssocID="{44C2BB70-6C7D-4CB6-9A4A-28D2EC21E4CB}" presName="rootText" presStyleLbl="node3" presStyleIdx="6" presStyleCnt="14" custScaleX="247698" custLinFactNeighborX="-22508" custLinFactNeighborY="-6579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71F77543-85F3-4615-B92B-323392FD2528}" type="pres">
      <dgm:prSet presAssocID="{44C2BB70-6C7D-4CB6-9A4A-28D2EC21E4CB}" presName="rootConnector" presStyleLbl="node3" presStyleIdx="6" presStyleCnt="14"/>
      <dgm:spPr/>
      <dgm:t>
        <a:bodyPr/>
        <a:lstStyle/>
        <a:p>
          <a:endParaRPr lang="pl-PL"/>
        </a:p>
      </dgm:t>
    </dgm:pt>
    <dgm:pt modelId="{103B8FB2-14DE-4712-9E5E-73FC541A9F59}" type="pres">
      <dgm:prSet presAssocID="{44C2BB70-6C7D-4CB6-9A4A-28D2EC21E4CB}" presName="hierChild4" presStyleCnt="0"/>
      <dgm:spPr/>
    </dgm:pt>
    <dgm:pt modelId="{A43E4462-F48F-4FF7-9718-E6E970BA8D93}" type="pres">
      <dgm:prSet presAssocID="{44C2BB70-6C7D-4CB6-9A4A-28D2EC21E4CB}" presName="hierChild5" presStyleCnt="0"/>
      <dgm:spPr/>
    </dgm:pt>
    <dgm:pt modelId="{C1194335-EBC3-4FA8-96F1-6B6A65C1B421}" type="pres">
      <dgm:prSet presAssocID="{103842F1-72A4-47B3-8EE0-97416BEC97F7}" presName="hierChild5" presStyleCnt="0"/>
      <dgm:spPr/>
    </dgm:pt>
    <dgm:pt modelId="{6493A24C-1155-409F-BDD6-4F0E91B0F17A}" type="pres">
      <dgm:prSet presAssocID="{A712A8C6-C066-4D64-A05B-D2A00FFF3FF5}" presName="Name35" presStyleLbl="parChTrans1D2" presStyleIdx="1" presStyleCnt="3"/>
      <dgm:spPr/>
      <dgm:t>
        <a:bodyPr/>
        <a:lstStyle/>
        <a:p>
          <a:endParaRPr lang="pl-PL"/>
        </a:p>
      </dgm:t>
    </dgm:pt>
    <dgm:pt modelId="{90D9005F-C559-4610-B1BC-0EA5E665636A}" type="pres">
      <dgm:prSet presAssocID="{0F783A67-B8B9-4023-9E8B-424504544469}" presName="hierRoot2" presStyleCnt="0">
        <dgm:presLayoutVars>
          <dgm:hierBranch/>
        </dgm:presLayoutVars>
      </dgm:prSet>
      <dgm:spPr/>
    </dgm:pt>
    <dgm:pt modelId="{4025CDD3-219E-403C-B2C7-25A0B2139ED1}" type="pres">
      <dgm:prSet presAssocID="{0F783A67-B8B9-4023-9E8B-424504544469}" presName="rootComposite" presStyleCnt="0"/>
      <dgm:spPr/>
    </dgm:pt>
    <dgm:pt modelId="{FACA99F6-89DF-471D-9520-0F20CE1EC054}" type="pres">
      <dgm:prSet presAssocID="{0F783A67-B8B9-4023-9E8B-424504544469}" presName="rootText" presStyleLbl="node2" presStyleIdx="1" presStyleCnt="3" custScaleX="267696" custLinFactNeighborX="0" custLinFactNeighborY="98333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CB2A8F8C-9164-4119-BB1A-2B4AB7971210}" type="pres">
      <dgm:prSet presAssocID="{0F783A67-B8B9-4023-9E8B-424504544469}" presName="rootConnector" presStyleLbl="node2" presStyleIdx="1" presStyleCnt="3"/>
      <dgm:spPr/>
      <dgm:t>
        <a:bodyPr/>
        <a:lstStyle/>
        <a:p>
          <a:endParaRPr lang="pl-PL"/>
        </a:p>
      </dgm:t>
    </dgm:pt>
    <dgm:pt modelId="{5959C5A4-40E6-4A2E-9F5E-F26518C2DEEA}" type="pres">
      <dgm:prSet presAssocID="{0F783A67-B8B9-4023-9E8B-424504544469}" presName="hierChild4" presStyleCnt="0"/>
      <dgm:spPr/>
    </dgm:pt>
    <dgm:pt modelId="{33F6E5C4-ECF8-4420-AE19-5EC88D4B8226}" type="pres">
      <dgm:prSet presAssocID="{BA3FBFBA-BE68-4438-9FF7-F578690EBB38}" presName="Name35" presStyleLbl="parChTrans1D3" presStyleIdx="7" presStyleCnt="14"/>
      <dgm:spPr/>
      <dgm:t>
        <a:bodyPr/>
        <a:lstStyle/>
        <a:p>
          <a:endParaRPr lang="pl-PL"/>
        </a:p>
      </dgm:t>
    </dgm:pt>
    <dgm:pt modelId="{9CC1C66B-A610-457D-B1F3-1D9980E82904}" type="pres">
      <dgm:prSet presAssocID="{8529BCEF-525C-4217-A0A6-995B7E40372B}" presName="hierRoot2" presStyleCnt="0">
        <dgm:presLayoutVars>
          <dgm:hierBranch/>
        </dgm:presLayoutVars>
      </dgm:prSet>
      <dgm:spPr/>
    </dgm:pt>
    <dgm:pt modelId="{BEA3DEB1-79C3-45A9-9ECF-7940E1DF417D}" type="pres">
      <dgm:prSet presAssocID="{8529BCEF-525C-4217-A0A6-995B7E40372B}" presName="rootComposite" presStyleCnt="0"/>
      <dgm:spPr/>
    </dgm:pt>
    <dgm:pt modelId="{842FC0D3-AF38-44E7-A2F4-4ABFA8BF005B}" type="pres">
      <dgm:prSet presAssocID="{8529BCEF-525C-4217-A0A6-995B7E40372B}" presName="rootText" presStyleLbl="node3" presStyleIdx="7" presStyleCnt="14" custScaleX="269674" custLinFactNeighborY="9609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1191E728-4C4E-4886-85D8-94D6C1F84321}" type="pres">
      <dgm:prSet presAssocID="{8529BCEF-525C-4217-A0A6-995B7E40372B}" presName="rootConnector" presStyleLbl="node3" presStyleIdx="7" presStyleCnt="14"/>
      <dgm:spPr/>
      <dgm:t>
        <a:bodyPr/>
        <a:lstStyle/>
        <a:p>
          <a:endParaRPr lang="pl-PL"/>
        </a:p>
      </dgm:t>
    </dgm:pt>
    <dgm:pt modelId="{E61231A1-13FB-45F8-937F-811438A73103}" type="pres">
      <dgm:prSet presAssocID="{8529BCEF-525C-4217-A0A6-995B7E40372B}" presName="hierChild4" presStyleCnt="0"/>
      <dgm:spPr/>
    </dgm:pt>
    <dgm:pt modelId="{B02DA8BF-06BD-42F4-8220-3F04FBA1BFEC}" type="pres">
      <dgm:prSet presAssocID="{F2644890-0B6B-4199-8C2C-433C87F16FE8}" presName="Name35" presStyleLbl="parChTrans1D4" presStyleIdx="0" presStyleCnt="5"/>
      <dgm:spPr/>
      <dgm:t>
        <a:bodyPr/>
        <a:lstStyle/>
        <a:p>
          <a:endParaRPr lang="pl-PL"/>
        </a:p>
      </dgm:t>
    </dgm:pt>
    <dgm:pt modelId="{CD6A0A4E-4B6A-4D63-A131-96ACE10D780E}" type="pres">
      <dgm:prSet presAssocID="{55873DF0-5BE1-48FC-8BAA-89358FDE556F}" presName="hierRoot2" presStyleCnt="0">
        <dgm:presLayoutVars>
          <dgm:hierBranch/>
        </dgm:presLayoutVars>
      </dgm:prSet>
      <dgm:spPr/>
    </dgm:pt>
    <dgm:pt modelId="{C0179A58-42CB-482C-93EE-1522C8819A14}" type="pres">
      <dgm:prSet presAssocID="{55873DF0-5BE1-48FC-8BAA-89358FDE556F}" presName="rootComposite" presStyleCnt="0"/>
      <dgm:spPr/>
    </dgm:pt>
    <dgm:pt modelId="{3FB4DECB-4B0E-4BFE-A74F-4D98D04FD961}" type="pres">
      <dgm:prSet presAssocID="{55873DF0-5BE1-48FC-8BAA-89358FDE556F}" presName="rootText" presStyleLbl="node4" presStyleIdx="0" presStyleCnt="5" custScaleX="271652" custLinFactY="5072" custLinFactNeighborY="10000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9DBE2A7F-7335-443F-A2E2-85187DD5EA9D}" type="pres">
      <dgm:prSet presAssocID="{55873DF0-5BE1-48FC-8BAA-89358FDE556F}" presName="rootConnector" presStyleLbl="node4" presStyleIdx="0" presStyleCnt="5"/>
      <dgm:spPr/>
      <dgm:t>
        <a:bodyPr/>
        <a:lstStyle/>
        <a:p>
          <a:endParaRPr lang="pl-PL"/>
        </a:p>
      </dgm:t>
    </dgm:pt>
    <dgm:pt modelId="{FB380FDA-903B-49D1-89F7-17D0D445BCD2}" type="pres">
      <dgm:prSet presAssocID="{55873DF0-5BE1-48FC-8BAA-89358FDE556F}" presName="hierChild4" presStyleCnt="0"/>
      <dgm:spPr/>
    </dgm:pt>
    <dgm:pt modelId="{60A568B4-63B5-41BE-82B0-82DCBC0D0941}" type="pres">
      <dgm:prSet presAssocID="{B36D2406-4A10-442D-8432-A67E1B1D6A8C}" presName="Name35" presStyleLbl="parChTrans1D4" presStyleIdx="1" presStyleCnt="5"/>
      <dgm:spPr/>
      <dgm:t>
        <a:bodyPr/>
        <a:lstStyle/>
        <a:p>
          <a:endParaRPr lang="pl-PL"/>
        </a:p>
      </dgm:t>
    </dgm:pt>
    <dgm:pt modelId="{0522A9E6-E60D-460A-9E0D-8410A3C87CEA}" type="pres">
      <dgm:prSet presAssocID="{B57A796F-1EC2-4A47-8EF2-9CED147C9DAF}" presName="hierRoot2" presStyleCnt="0">
        <dgm:presLayoutVars>
          <dgm:hierBranch/>
        </dgm:presLayoutVars>
      </dgm:prSet>
      <dgm:spPr/>
    </dgm:pt>
    <dgm:pt modelId="{44FBF35C-37EC-49A1-9754-8DB24DABC313}" type="pres">
      <dgm:prSet presAssocID="{B57A796F-1EC2-4A47-8EF2-9CED147C9DAF}" presName="rootComposite" presStyleCnt="0"/>
      <dgm:spPr/>
    </dgm:pt>
    <dgm:pt modelId="{05F6763A-D0FC-473A-9BDA-6E1DB95E6694}" type="pres">
      <dgm:prSet presAssocID="{B57A796F-1EC2-4A47-8EF2-9CED147C9DAF}" presName="rootText" presStyleLbl="node4" presStyleIdx="1" presStyleCnt="5" custScaleX="277586" custScaleY="96044" custLinFactY="1943" custLinFactNeighborX="0" custLinFactNeighborY="10000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A953ECCA-3078-4DF4-A4F6-7A799C773C35}" type="pres">
      <dgm:prSet presAssocID="{B57A796F-1EC2-4A47-8EF2-9CED147C9DAF}" presName="rootConnector" presStyleLbl="node4" presStyleIdx="1" presStyleCnt="5"/>
      <dgm:spPr/>
      <dgm:t>
        <a:bodyPr/>
        <a:lstStyle/>
        <a:p>
          <a:endParaRPr lang="pl-PL"/>
        </a:p>
      </dgm:t>
    </dgm:pt>
    <dgm:pt modelId="{3B82D9B9-BFF9-4604-A7D2-62E64A15DC84}" type="pres">
      <dgm:prSet presAssocID="{B57A796F-1EC2-4A47-8EF2-9CED147C9DAF}" presName="hierChild4" presStyleCnt="0"/>
      <dgm:spPr/>
    </dgm:pt>
    <dgm:pt modelId="{5552857C-78E0-41B6-B768-60C7D263AAB8}" type="pres">
      <dgm:prSet presAssocID="{C10BFCF1-37D4-43A2-9610-8E80E4320759}" presName="Name35" presStyleLbl="parChTrans1D4" presStyleIdx="2" presStyleCnt="5"/>
      <dgm:spPr/>
      <dgm:t>
        <a:bodyPr/>
        <a:lstStyle/>
        <a:p>
          <a:endParaRPr lang="pl-PL"/>
        </a:p>
      </dgm:t>
    </dgm:pt>
    <dgm:pt modelId="{2BA3842D-7B8B-4D43-8C9A-7672C2A9F11D}" type="pres">
      <dgm:prSet presAssocID="{B65FF2C3-C870-4197-96E1-D016AB97689C}" presName="hierRoot2" presStyleCnt="0">
        <dgm:presLayoutVars>
          <dgm:hierBranch/>
        </dgm:presLayoutVars>
      </dgm:prSet>
      <dgm:spPr/>
    </dgm:pt>
    <dgm:pt modelId="{E5B0637E-D702-4FE0-8990-ABC968981E4D}" type="pres">
      <dgm:prSet presAssocID="{B65FF2C3-C870-4197-96E1-D016AB97689C}" presName="rootComposite" presStyleCnt="0"/>
      <dgm:spPr/>
    </dgm:pt>
    <dgm:pt modelId="{46C65785-670C-44FD-B517-52DB98ABCECF}" type="pres">
      <dgm:prSet presAssocID="{B65FF2C3-C870-4197-96E1-D016AB97689C}" presName="rootText" presStyleLbl="node4" presStyleIdx="2" presStyleCnt="5" custScaleX="277586" custScaleY="105778" custLinFactY="3612" custLinFactNeighborX="0" custLinFactNeighborY="10000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003D3A8B-6BCE-41F1-99FA-7EBF5C9DC060}" type="pres">
      <dgm:prSet presAssocID="{B65FF2C3-C870-4197-96E1-D016AB97689C}" presName="rootConnector" presStyleLbl="node4" presStyleIdx="2" presStyleCnt="5"/>
      <dgm:spPr/>
      <dgm:t>
        <a:bodyPr/>
        <a:lstStyle/>
        <a:p>
          <a:endParaRPr lang="pl-PL"/>
        </a:p>
      </dgm:t>
    </dgm:pt>
    <dgm:pt modelId="{8ABA2CD5-E2FC-4781-AA8C-1F33BA081415}" type="pres">
      <dgm:prSet presAssocID="{B65FF2C3-C870-4197-96E1-D016AB97689C}" presName="hierChild4" presStyleCnt="0"/>
      <dgm:spPr/>
    </dgm:pt>
    <dgm:pt modelId="{2CBBE6C1-BD5D-4821-93D9-3C761D1319F8}" type="pres">
      <dgm:prSet presAssocID="{34545D47-9D11-4EAB-86D6-F08586DC6FEF}" presName="Name35" presStyleLbl="parChTrans1D4" presStyleIdx="3" presStyleCnt="5"/>
      <dgm:spPr/>
      <dgm:t>
        <a:bodyPr/>
        <a:lstStyle/>
        <a:p>
          <a:endParaRPr lang="pl-PL"/>
        </a:p>
      </dgm:t>
    </dgm:pt>
    <dgm:pt modelId="{7FFF06A7-2D73-4C77-884D-AF6BD7551E30}" type="pres">
      <dgm:prSet presAssocID="{D00D308A-DD85-4E21-8AD4-C892AB0E8AB9}" presName="hierRoot2" presStyleCnt="0">
        <dgm:presLayoutVars>
          <dgm:hierBranch/>
        </dgm:presLayoutVars>
      </dgm:prSet>
      <dgm:spPr/>
    </dgm:pt>
    <dgm:pt modelId="{6827FB53-D7FF-4B0C-9EFB-688E87F6BD3B}" type="pres">
      <dgm:prSet presAssocID="{D00D308A-DD85-4E21-8AD4-C892AB0E8AB9}" presName="rootComposite" presStyleCnt="0"/>
      <dgm:spPr/>
    </dgm:pt>
    <dgm:pt modelId="{F9540422-3110-40CF-AB4B-3A8ECA56D41A}" type="pres">
      <dgm:prSet presAssocID="{D00D308A-DD85-4E21-8AD4-C892AB0E8AB9}" presName="rootText" presStyleLbl="node4" presStyleIdx="3" presStyleCnt="5" custScaleX="279564" custScaleY="130650" custLinFactY="2967" custLinFactNeighborY="10000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7F6621E8-1C61-4C26-AF14-B97D297ECFEB}" type="pres">
      <dgm:prSet presAssocID="{D00D308A-DD85-4E21-8AD4-C892AB0E8AB9}" presName="rootConnector" presStyleLbl="node4" presStyleIdx="3" presStyleCnt="5"/>
      <dgm:spPr/>
      <dgm:t>
        <a:bodyPr/>
        <a:lstStyle/>
        <a:p>
          <a:endParaRPr lang="pl-PL"/>
        </a:p>
      </dgm:t>
    </dgm:pt>
    <dgm:pt modelId="{595941F9-0C93-44EB-B537-8C0A71CCDFC9}" type="pres">
      <dgm:prSet presAssocID="{D00D308A-DD85-4E21-8AD4-C892AB0E8AB9}" presName="hierChild4" presStyleCnt="0"/>
      <dgm:spPr/>
    </dgm:pt>
    <dgm:pt modelId="{64C3ED81-8DF3-4BED-8B9E-3A8192A6B631}" type="pres">
      <dgm:prSet presAssocID="{86B57965-DA8B-49EC-B40F-2031D697DF12}" presName="Name35" presStyleLbl="parChTrans1D4" presStyleIdx="4" presStyleCnt="5"/>
      <dgm:spPr/>
      <dgm:t>
        <a:bodyPr/>
        <a:lstStyle/>
        <a:p>
          <a:endParaRPr lang="pl-PL"/>
        </a:p>
      </dgm:t>
    </dgm:pt>
    <dgm:pt modelId="{C41BB44A-F94E-47A0-A6DD-6D620E8F5428}" type="pres">
      <dgm:prSet presAssocID="{A8E74D2D-423D-4CAC-982E-224C47A00B08}" presName="hierRoot2" presStyleCnt="0">
        <dgm:presLayoutVars>
          <dgm:hierBranch val="init"/>
        </dgm:presLayoutVars>
      </dgm:prSet>
      <dgm:spPr/>
    </dgm:pt>
    <dgm:pt modelId="{2277D364-049C-41C4-9BF9-9C874416CC44}" type="pres">
      <dgm:prSet presAssocID="{A8E74D2D-423D-4CAC-982E-224C47A00B08}" presName="rootComposite" presStyleCnt="0"/>
      <dgm:spPr/>
    </dgm:pt>
    <dgm:pt modelId="{FDF7D082-C9CB-4926-9FF4-A07D452339DB}" type="pres">
      <dgm:prSet presAssocID="{A8E74D2D-423D-4CAC-982E-224C47A00B08}" presName="rootText" presStyleLbl="node4" presStyleIdx="4" presStyleCnt="5" custScaleX="278246" custLinFactNeighborX="0" custLinFactNeighborY="9837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C041DB85-2DE2-434F-8295-546D9A3BEFA7}" type="pres">
      <dgm:prSet presAssocID="{A8E74D2D-423D-4CAC-982E-224C47A00B08}" presName="rootConnector" presStyleLbl="node4" presStyleIdx="4" presStyleCnt="5"/>
      <dgm:spPr/>
      <dgm:t>
        <a:bodyPr/>
        <a:lstStyle/>
        <a:p>
          <a:endParaRPr lang="pl-PL"/>
        </a:p>
      </dgm:t>
    </dgm:pt>
    <dgm:pt modelId="{455674AF-CFE0-4305-9210-E69C674A18AF}" type="pres">
      <dgm:prSet presAssocID="{A8E74D2D-423D-4CAC-982E-224C47A00B08}" presName="hierChild4" presStyleCnt="0"/>
      <dgm:spPr/>
    </dgm:pt>
    <dgm:pt modelId="{E3836525-17AB-46F9-A435-93679DEA46E1}" type="pres">
      <dgm:prSet presAssocID="{A8E74D2D-423D-4CAC-982E-224C47A00B08}" presName="hierChild5" presStyleCnt="0"/>
      <dgm:spPr/>
    </dgm:pt>
    <dgm:pt modelId="{830167B2-E5E9-476C-A1C6-75DE601A40AD}" type="pres">
      <dgm:prSet presAssocID="{D00D308A-DD85-4E21-8AD4-C892AB0E8AB9}" presName="hierChild5" presStyleCnt="0"/>
      <dgm:spPr/>
    </dgm:pt>
    <dgm:pt modelId="{4976EF44-3548-4405-94EB-F09BF23B5509}" type="pres">
      <dgm:prSet presAssocID="{B65FF2C3-C870-4197-96E1-D016AB97689C}" presName="hierChild5" presStyleCnt="0"/>
      <dgm:spPr/>
    </dgm:pt>
    <dgm:pt modelId="{F8A21255-E118-48F8-BC33-9D655B904B62}" type="pres">
      <dgm:prSet presAssocID="{B57A796F-1EC2-4A47-8EF2-9CED147C9DAF}" presName="hierChild5" presStyleCnt="0"/>
      <dgm:spPr/>
    </dgm:pt>
    <dgm:pt modelId="{B15639FB-5536-41A5-A634-F1242A2E6530}" type="pres">
      <dgm:prSet presAssocID="{55873DF0-5BE1-48FC-8BAA-89358FDE556F}" presName="hierChild5" presStyleCnt="0"/>
      <dgm:spPr/>
    </dgm:pt>
    <dgm:pt modelId="{E70CB011-6B75-4920-A4C3-F68E41D74532}" type="pres">
      <dgm:prSet presAssocID="{8529BCEF-525C-4217-A0A6-995B7E40372B}" presName="hierChild5" presStyleCnt="0"/>
      <dgm:spPr/>
    </dgm:pt>
    <dgm:pt modelId="{8E0E4223-EFA9-43F3-B93E-A886EFF86470}" type="pres">
      <dgm:prSet presAssocID="{0F783A67-B8B9-4023-9E8B-424504544469}" presName="hierChild5" presStyleCnt="0"/>
      <dgm:spPr/>
    </dgm:pt>
    <dgm:pt modelId="{8DB7F43B-B60D-464F-8524-49A0422F2BF6}" type="pres">
      <dgm:prSet presAssocID="{90A2BEC8-5FE9-4B12-A100-BA3B5B09D744}" presName="Name35" presStyleLbl="parChTrans1D2" presStyleIdx="2" presStyleCnt="3"/>
      <dgm:spPr/>
      <dgm:t>
        <a:bodyPr/>
        <a:lstStyle/>
        <a:p>
          <a:endParaRPr lang="pl-PL"/>
        </a:p>
      </dgm:t>
    </dgm:pt>
    <dgm:pt modelId="{DCE94AE9-ADFE-41DA-957B-C01DBB5681D1}" type="pres">
      <dgm:prSet presAssocID="{788B381A-575B-4066-BB76-71CCDD44826C}" presName="hierRoot2" presStyleCnt="0">
        <dgm:presLayoutVars>
          <dgm:hierBranch val="l"/>
        </dgm:presLayoutVars>
      </dgm:prSet>
      <dgm:spPr/>
    </dgm:pt>
    <dgm:pt modelId="{8916852D-ED7D-41E1-B42F-3377BB2990E5}" type="pres">
      <dgm:prSet presAssocID="{788B381A-575B-4066-BB76-71CCDD44826C}" presName="rootComposite" presStyleCnt="0"/>
      <dgm:spPr/>
    </dgm:pt>
    <dgm:pt modelId="{A48E0834-E9D0-48A6-8FA2-56D8DDC61055}" type="pres">
      <dgm:prSet presAssocID="{788B381A-575B-4066-BB76-71CCDD44826C}" presName="rootText" presStyleLbl="node2" presStyleIdx="2" presStyleCnt="3" custScaleX="366197" custScaleY="128471" custLinFactNeighborX="1936" custLinFactNeighborY="-2982">
        <dgm:presLayoutVars>
          <dgm:chPref val="3"/>
        </dgm:presLayoutVars>
      </dgm:prSet>
      <dgm:spPr>
        <a:prstGeom prst="snip2DiagRect">
          <a:avLst/>
        </a:prstGeom>
      </dgm:spPr>
      <dgm:t>
        <a:bodyPr/>
        <a:lstStyle/>
        <a:p>
          <a:endParaRPr lang="pl-PL"/>
        </a:p>
      </dgm:t>
    </dgm:pt>
    <dgm:pt modelId="{8A2300C3-9489-444B-A752-7267A23B2020}" type="pres">
      <dgm:prSet presAssocID="{788B381A-575B-4066-BB76-71CCDD44826C}" presName="rootConnector" presStyleLbl="node2" presStyleIdx="2" presStyleCnt="3"/>
      <dgm:spPr/>
      <dgm:t>
        <a:bodyPr/>
        <a:lstStyle/>
        <a:p>
          <a:endParaRPr lang="pl-PL"/>
        </a:p>
      </dgm:t>
    </dgm:pt>
    <dgm:pt modelId="{8720ED5E-740B-4B6B-94B9-30480D6A5581}" type="pres">
      <dgm:prSet presAssocID="{788B381A-575B-4066-BB76-71CCDD44826C}" presName="hierChild4" presStyleCnt="0"/>
      <dgm:spPr/>
    </dgm:pt>
    <dgm:pt modelId="{0BE06CFE-AB16-495B-A5F4-2E0841860762}" type="pres">
      <dgm:prSet presAssocID="{D1DBCF50-A1CE-481C-8399-276594B084BF}" presName="Name50" presStyleLbl="parChTrans1D3" presStyleIdx="8" presStyleCnt="14"/>
      <dgm:spPr/>
      <dgm:t>
        <a:bodyPr/>
        <a:lstStyle/>
        <a:p>
          <a:endParaRPr lang="pl-PL"/>
        </a:p>
      </dgm:t>
    </dgm:pt>
    <dgm:pt modelId="{A62F6A70-EDCA-4587-9FD0-FA34AF35DEF3}" type="pres">
      <dgm:prSet presAssocID="{839DBBC3-335C-4F59-91B7-A530C6882FBF}" presName="hierRoot2" presStyleCnt="0">
        <dgm:presLayoutVars>
          <dgm:hierBranch val="init"/>
        </dgm:presLayoutVars>
      </dgm:prSet>
      <dgm:spPr/>
    </dgm:pt>
    <dgm:pt modelId="{0AB08C93-E515-4215-B5D6-ACD6EC478C28}" type="pres">
      <dgm:prSet presAssocID="{839DBBC3-335C-4F59-91B7-A530C6882FBF}" presName="rootComposite" presStyleCnt="0"/>
      <dgm:spPr/>
    </dgm:pt>
    <dgm:pt modelId="{40FCF840-B26C-4FA9-81E0-ECE7000D78FC}" type="pres">
      <dgm:prSet presAssocID="{839DBBC3-335C-4F59-91B7-A530C6882FBF}" presName="rootText" presStyleLbl="node3" presStyleIdx="8" presStyleCnt="14" custScaleX="248471" custLinFactNeighborX="18428" custLinFactNeighborY="-5696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15022F89-99BA-4216-B565-B99EADD8706A}" type="pres">
      <dgm:prSet presAssocID="{839DBBC3-335C-4F59-91B7-A530C6882FBF}" presName="rootConnector" presStyleLbl="node3" presStyleIdx="8" presStyleCnt="14"/>
      <dgm:spPr/>
      <dgm:t>
        <a:bodyPr/>
        <a:lstStyle/>
        <a:p>
          <a:endParaRPr lang="pl-PL"/>
        </a:p>
      </dgm:t>
    </dgm:pt>
    <dgm:pt modelId="{C11BE647-D02D-450E-9FC2-5B95EA8D3D2A}" type="pres">
      <dgm:prSet presAssocID="{839DBBC3-335C-4F59-91B7-A530C6882FBF}" presName="hierChild4" presStyleCnt="0"/>
      <dgm:spPr/>
    </dgm:pt>
    <dgm:pt modelId="{D725DDAE-3ACB-4022-99E1-A88956A15157}" type="pres">
      <dgm:prSet presAssocID="{839DBBC3-335C-4F59-91B7-A530C6882FBF}" presName="hierChild5" presStyleCnt="0"/>
      <dgm:spPr/>
    </dgm:pt>
    <dgm:pt modelId="{DCC8CD5F-6E09-4CB5-821B-2B200D3D6B2A}" type="pres">
      <dgm:prSet presAssocID="{2995221B-27C8-4EA1-92A2-4CE80624E518}" presName="Name50" presStyleLbl="parChTrans1D3" presStyleIdx="9" presStyleCnt="14"/>
      <dgm:spPr/>
      <dgm:t>
        <a:bodyPr/>
        <a:lstStyle/>
        <a:p>
          <a:endParaRPr lang="pl-PL"/>
        </a:p>
      </dgm:t>
    </dgm:pt>
    <dgm:pt modelId="{7AB79286-4F83-4C15-90D2-B5AC4F4F7FDF}" type="pres">
      <dgm:prSet presAssocID="{F6339418-F27D-491F-8C6F-B9E7CF5A4A42}" presName="hierRoot2" presStyleCnt="0">
        <dgm:presLayoutVars>
          <dgm:hierBranch val="init"/>
        </dgm:presLayoutVars>
      </dgm:prSet>
      <dgm:spPr/>
    </dgm:pt>
    <dgm:pt modelId="{AC321C32-95ED-4050-8941-8B01389156B2}" type="pres">
      <dgm:prSet presAssocID="{F6339418-F27D-491F-8C6F-B9E7CF5A4A42}" presName="rootComposite" presStyleCnt="0"/>
      <dgm:spPr/>
    </dgm:pt>
    <dgm:pt modelId="{AB32C2B2-201A-4629-8F7E-AC71B3A1AE4A}" type="pres">
      <dgm:prSet presAssocID="{F6339418-F27D-491F-8C6F-B9E7CF5A4A42}" presName="rootText" presStyleLbl="node3" presStyleIdx="9" presStyleCnt="14" custScaleX="248471" custLinFactNeighborX="18428" custLinFactNeighborY="-29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CAC0F3F8-3BFC-4A4E-8B6F-1D099BE3D232}" type="pres">
      <dgm:prSet presAssocID="{F6339418-F27D-491F-8C6F-B9E7CF5A4A42}" presName="rootConnector" presStyleLbl="node3" presStyleIdx="9" presStyleCnt="14"/>
      <dgm:spPr/>
      <dgm:t>
        <a:bodyPr/>
        <a:lstStyle/>
        <a:p>
          <a:endParaRPr lang="pl-PL"/>
        </a:p>
      </dgm:t>
    </dgm:pt>
    <dgm:pt modelId="{560F437E-68D6-436D-A974-2B6BFEEB5F1F}" type="pres">
      <dgm:prSet presAssocID="{F6339418-F27D-491F-8C6F-B9E7CF5A4A42}" presName="hierChild4" presStyleCnt="0"/>
      <dgm:spPr/>
    </dgm:pt>
    <dgm:pt modelId="{41C9BF93-BCB4-4B99-B71F-F93F4F3E8117}" type="pres">
      <dgm:prSet presAssocID="{F6339418-F27D-491F-8C6F-B9E7CF5A4A42}" presName="hierChild5" presStyleCnt="0"/>
      <dgm:spPr/>
    </dgm:pt>
    <dgm:pt modelId="{CE4CC97C-3F7B-48C5-8FAF-99D431A4A0B6}" type="pres">
      <dgm:prSet presAssocID="{DA4E4ACB-FA83-4EEE-BD02-160B16EB356A}" presName="Name50" presStyleLbl="parChTrans1D3" presStyleIdx="10" presStyleCnt="14"/>
      <dgm:spPr/>
      <dgm:t>
        <a:bodyPr/>
        <a:lstStyle/>
        <a:p>
          <a:endParaRPr lang="pl-PL"/>
        </a:p>
      </dgm:t>
    </dgm:pt>
    <dgm:pt modelId="{DDE5164D-9F62-4B17-B323-A9DE05C6F301}" type="pres">
      <dgm:prSet presAssocID="{B3CA8ACC-BCEC-4FBB-9823-7209C653D3F6}" presName="hierRoot2" presStyleCnt="0">
        <dgm:presLayoutVars>
          <dgm:hierBranch val="init"/>
        </dgm:presLayoutVars>
      </dgm:prSet>
      <dgm:spPr/>
    </dgm:pt>
    <dgm:pt modelId="{CBB642AB-7D8D-47E3-A8B9-EA7A7D6F6445}" type="pres">
      <dgm:prSet presAssocID="{B3CA8ACC-BCEC-4FBB-9823-7209C653D3F6}" presName="rootComposite" presStyleCnt="0"/>
      <dgm:spPr/>
    </dgm:pt>
    <dgm:pt modelId="{770113E1-8F32-401E-B9EE-648D5906A720}" type="pres">
      <dgm:prSet presAssocID="{B3CA8ACC-BCEC-4FBB-9823-7209C653D3F6}" presName="rootText" presStyleLbl="node3" presStyleIdx="10" presStyleCnt="14" custScaleX="248471" custLinFactNeighborX="18428" custLinFactNeighborY="-73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5A7FC580-0B07-450B-81F7-C96EAAACB70F}" type="pres">
      <dgm:prSet presAssocID="{B3CA8ACC-BCEC-4FBB-9823-7209C653D3F6}" presName="rootConnector" presStyleLbl="node3" presStyleIdx="10" presStyleCnt="14"/>
      <dgm:spPr/>
      <dgm:t>
        <a:bodyPr/>
        <a:lstStyle/>
        <a:p>
          <a:endParaRPr lang="pl-PL"/>
        </a:p>
      </dgm:t>
    </dgm:pt>
    <dgm:pt modelId="{86F7E567-979E-48BF-B1FB-3729A645D460}" type="pres">
      <dgm:prSet presAssocID="{B3CA8ACC-BCEC-4FBB-9823-7209C653D3F6}" presName="hierChild4" presStyleCnt="0"/>
      <dgm:spPr/>
    </dgm:pt>
    <dgm:pt modelId="{312A33CC-8FDF-4F65-AE6A-A8F4D87D5525}" type="pres">
      <dgm:prSet presAssocID="{B3CA8ACC-BCEC-4FBB-9823-7209C653D3F6}" presName="hierChild5" presStyleCnt="0"/>
      <dgm:spPr/>
    </dgm:pt>
    <dgm:pt modelId="{9FBD4581-DB93-453E-A088-360204E5BC83}" type="pres">
      <dgm:prSet presAssocID="{7EA8A145-6A70-48C0-B636-F0B4918F6817}" presName="Name50" presStyleLbl="parChTrans1D3" presStyleIdx="11" presStyleCnt="14"/>
      <dgm:spPr/>
      <dgm:t>
        <a:bodyPr/>
        <a:lstStyle/>
        <a:p>
          <a:endParaRPr lang="pl-PL"/>
        </a:p>
      </dgm:t>
    </dgm:pt>
    <dgm:pt modelId="{602374A7-B78C-4313-A1F0-B582C39B5972}" type="pres">
      <dgm:prSet presAssocID="{704510A5-9112-463F-918A-8E58ECE6C425}" presName="hierRoot2" presStyleCnt="0">
        <dgm:presLayoutVars>
          <dgm:hierBranch val="init"/>
        </dgm:presLayoutVars>
      </dgm:prSet>
      <dgm:spPr/>
    </dgm:pt>
    <dgm:pt modelId="{ABC7BE8A-F911-4B37-A900-2AA3C69D4037}" type="pres">
      <dgm:prSet presAssocID="{704510A5-9112-463F-918A-8E58ECE6C425}" presName="rootComposite" presStyleCnt="0"/>
      <dgm:spPr/>
    </dgm:pt>
    <dgm:pt modelId="{DFE08F56-C089-4600-8631-34357EF0A033}" type="pres">
      <dgm:prSet presAssocID="{704510A5-9112-463F-918A-8E58ECE6C425}" presName="rootText" presStyleLbl="node3" presStyleIdx="11" presStyleCnt="14" custScaleX="248471" custLinFactNeighborX="18428" custLinFactNeighborY="14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14423413-2196-4783-A6FF-24E8DDE4FC46}" type="pres">
      <dgm:prSet presAssocID="{704510A5-9112-463F-918A-8E58ECE6C425}" presName="rootConnector" presStyleLbl="node3" presStyleIdx="11" presStyleCnt="14"/>
      <dgm:spPr/>
      <dgm:t>
        <a:bodyPr/>
        <a:lstStyle/>
        <a:p>
          <a:endParaRPr lang="pl-PL"/>
        </a:p>
      </dgm:t>
    </dgm:pt>
    <dgm:pt modelId="{6A38616E-BA34-416F-87E4-9D0C5B3248CD}" type="pres">
      <dgm:prSet presAssocID="{704510A5-9112-463F-918A-8E58ECE6C425}" presName="hierChild4" presStyleCnt="0"/>
      <dgm:spPr/>
    </dgm:pt>
    <dgm:pt modelId="{E82C0937-1316-4765-A4F2-C93576CC9E05}" type="pres">
      <dgm:prSet presAssocID="{704510A5-9112-463F-918A-8E58ECE6C425}" presName="hierChild5" presStyleCnt="0"/>
      <dgm:spPr/>
    </dgm:pt>
    <dgm:pt modelId="{5A24A99B-4906-40E6-AE01-AFC42956BFFA}" type="pres">
      <dgm:prSet presAssocID="{C6BB69B3-DE73-46AE-AB5C-21D3DC694AE2}" presName="Name50" presStyleLbl="parChTrans1D3" presStyleIdx="12" presStyleCnt="14"/>
      <dgm:spPr/>
      <dgm:t>
        <a:bodyPr/>
        <a:lstStyle/>
        <a:p>
          <a:endParaRPr lang="pl-PL"/>
        </a:p>
      </dgm:t>
    </dgm:pt>
    <dgm:pt modelId="{1E182574-A6EB-49AD-8A76-940E99D4770C}" type="pres">
      <dgm:prSet presAssocID="{8F109DD9-C408-4FDF-A946-160919F9CDE6}" presName="hierRoot2" presStyleCnt="0">
        <dgm:presLayoutVars>
          <dgm:hierBranch val="init"/>
        </dgm:presLayoutVars>
      </dgm:prSet>
      <dgm:spPr/>
    </dgm:pt>
    <dgm:pt modelId="{2A9F33BC-FAA4-40D3-A494-6A60AEAFB2C7}" type="pres">
      <dgm:prSet presAssocID="{8F109DD9-C408-4FDF-A946-160919F9CDE6}" presName="rootComposite" presStyleCnt="0"/>
      <dgm:spPr/>
    </dgm:pt>
    <dgm:pt modelId="{14276474-4985-4257-BDF5-D73DC577BE04}" type="pres">
      <dgm:prSet presAssocID="{8F109DD9-C408-4FDF-A946-160919F9CDE6}" presName="rootText" presStyleLbl="node3" presStyleIdx="12" presStyleCnt="14" custScaleX="248471" custLinFactNeighborX="18428" custLinFactNeighborY="36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0329E2F8-53E6-43FD-82BB-C65CD8B272DA}" type="pres">
      <dgm:prSet presAssocID="{8F109DD9-C408-4FDF-A946-160919F9CDE6}" presName="rootConnector" presStyleLbl="node3" presStyleIdx="12" presStyleCnt="14"/>
      <dgm:spPr/>
      <dgm:t>
        <a:bodyPr/>
        <a:lstStyle/>
        <a:p>
          <a:endParaRPr lang="pl-PL"/>
        </a:p>
      </dgm:t>
    </dgm:pt>
    <dgm:pt modelId="{9EFA72D2-CC77-4BAE-A58B-19B3A282F62E}" type="pres">
      <dgm:prSet presAssocID="{8F109DD9-C408-4FDF-A946-160919F9CDE6}" presName="hierChild4" presStyleCnt="0"/>
      <dgm:spPr/>
    </dgm:pt>
    <dgm:pt modelId="{07E8B22E-028B-4932-88D7-09143FFD96EA}" type="pres">
      <dgm:prSet presAssocID="{8F109DD9-C408-4FDF-A946-160919F9CDE6}" presName="hierChild5" presStyleCnt="0"/>
      <dgm:spPr/>
    </dgm:pt>
    <dgm:pt modelId="{FDC26FA3-9EED-461E-886C-D1F20696F8D5}" type="pres">
      <dgm:prSet presAssocID="{F0D14268-042C-457D-87EA-83CD787486A9}" presName="Name50" presStyleLbl="parChTrans1D3" presStyleIdx="13" presStyleCnt="14"/>
      <dgm:spPr/>
      <dgm:t>
        <a:bodyPr/>
        <a:lstStyle/>
        <a:p>
          <a:endParaRPr lang="pl-PL"/>
        </a:p>
      </dgm:t>
    </dgm:pt>
    <dgm:pt modelId="{DFE0B5F7-E2D1-4697-91AC-13A545F4A2A6}" type="pres">
      <dgm:prSet presAssocID="{5CE2EED7-1DAF-4634-AEDA-C9E8ED7FFF33}" presName="hierRoot2" presStyleCnt="0">
        <dgm:presLayoutVars>
          <dgm:hierBranch val="init"/>
        </dgm:presLayoutVars>
      </dgm:prSet>
      <dgm:spPr/>
    </dgm:pt>
    <dgm:pt modelId="{0B07F684-CE91-4D3A-A772-33D99C600291}" type="pres">
      <dgm:prSet presAssocID="{5CE2EED7-1DAF-4634-AEDA-C9E8ED7FFF33}" presName="rootComposite" presStyleCnt="0"/>
      <dgm:spPr/>
    </dgm:pt>
    <dgm:pt modelId="{47E3C43B-34A7-4C1E-81FB-03431C4146CE}" type="pres">
      <dgm:prSet presAssocID="{5CE2EED7-1DAF-4634-AEDA-C9E8ED7FFF33}" presName="rootText" presStyleLbl="node3" presStyleIdx="13" presStyleCnt="14" custScaleX="248471" custLinFactNeighborX="18428" custLinFactNeighborY="63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55C4D5C9-58BD-4195-95DC-6038E25A5477}" type="pres">
      <dgm:prSet presAssocID="{5CE2EED7-1DAF-4634-AEDA-C9E8ED7FFF33}" presName="rootConnector" presStyleLbl="node3" presStyleIdx="13" presStyleCnt="14"/>
      <dgm:spPr/>
      <dgm:t>
        <a:bodyPr/>
        <a:lstStyle/>
        <a:p>
          <a:endParaRPr lang="pl-PL"/>
        </a:p>
      </dgm:t>
    </dgm:pt>
    <dgm:pt modelId="{73DC3FD4-1159-4DAB-918F-2354C0CD351E}" type="pres">
      <dgm:prSet presAssocID="{5CE2EED7-1DAF-4634-AEDA-C9E8ED7FFF33}" presName="hierChild4" presStyleCnt="0"/>
      <dgm:spPr/>
    </dgm:pt>
    <dgm:pt modelId="{15D50BE7-B860-4423-9CD3-07DFBDDAEC22}" type="pres">
      <dgm:prSet presAssocID="{5CE2EED7-1DAF-4634-AEDA-C9E8ED7FFF33}" presName="hierChild5" presStyleCnt="0"/>
      <dgm:spPr/>
    </dgm:pt>
    <dgm:pt modelId="{032D6C7D-7476-4726-B567-70180F88C064}" type="pres">
      <dgm:prSet presAssocID="{788B381A-575B-4066-BB76-71CCDD44826C}" presName="hierChild5" presStyleCnt="0"/>
      <dgm:spPr/>
    </dgm:pt>
    <dgm:pt modelId="{77899814-EB35-4BE1-840C-4A4B7D0E6D6B}" type="pres">
      <dgm:prSet presAssocID="{A3FB4E3F-5B25-41C1-9DFF-E7008336C3DB}" presName="hierChild3" presStyleCnt="0"/>
      <dgm:spPr/>
    </dgm:pt>
  </dgm:ptLst>
  <dgm:cxnLst>
    <dgm:cxn modelId="{2ED5F409-C5FD-45C9-9EE9-953FC9F6929D}" type="presOf" srcId="{86B57965-DA8B-49EC-B40F-2031D697DF12}" destId="{64C3ED81-8DF3-4BED-8B9E-3A8192A6B631}" srcOrd="0" destOrd="0" presId="urn:microsoft.com/office/officeart/2005/8/layout/orgChart1"/>
    <dgm:cxn modelId="{C578E51A-E2A1-4166-97A8-65E971182D16}" srcId="{788B381A-575B-4066-BB76-71CCDD44826C}" destId="{704510A5-9112-463F-918A-8E58ECE6C425}" srcOrd="3" destOrd="0" parTransId="{7EA8A145-6A70-48C0-B636-F0B4918F6817}" sibTransId="{F451CC3B-C156-4921-8140-4A6FB33D22E9}"/>
    <dgm:cxn modelId="{18D87AE6-3359-46D1-A76C-94F7BCC6B944}" type="presOf" srcId="{F6339418-F27D-491F-8C6F-B9E7CF5A4A42}" destId="{AB32C2B2-201A-4629-8F7E-AC71B3A1AE4A}" srcOrd="0" destOrd="0" presId="urn:microsoft.com/office/officeart/2005/8/layout/orgChart1"/>
    <dgm:cxn modelId="{0330B819-B544-440E-B9CD-2634D7EDBDF0}" type="presOf" srcId="{99FDCDEB-DF55-41FA-B576-20DB146C9A64}" destId="{E8620AB3-8154-45BC-B08E-BC3E42CDD39C}" srcOrd="1" destOrd="0" presId="urn:microsoft.com/office/officeart/2005/8/layout/orgChart1"/>
    <dgm:cxn modelId="{0A91B8D8-BC54-4756-AA29-E20BB7700056}" type="presOf" srcId="{FAAB5C67-E07D-4688-B641-B0CDC8552EE2}" destId="{EF040172-C616-4F51-8A86-B8CD91E05123}" srcOrd="0" destOrd="0" presId="urn:microsoft.com/office/officeart/2005/8/layout/orgChart1"/>
    <dgm:cxn modelId="{B6EC2DD0-EB86-4192-AE40-9B09FEDD5DC2}" type="presOf" srcId="{DA4E4ACB-FA83-4EEE-BD02-160B16EB356A}" destId="{CE4CC97C-3F7B-48C5-8FAF-99D431A4A0B6}" srcOrd="0" destOrd="0" presId="urn:microsoft.com/office/officeart/2005/8/layout/orgChart1"/>
    <dgm:cxn modelId="{044A7DC0-D1F4-4597-B1A4-69E72B3CF348}" type="presOf" srcId="{F5FEDF5D-DFC7-4278-8495-BB03C89F3FA1}" destId="{ABDF67D2-2C1D-46DC-AC63-0C95561A34AC}" srcOrd="0" destOrd="0" presId="urn:microsoft.com/office/officeart/2005/8/layout/orgChart1"/>
    <dgm:cxn modelId="{7F8516EA-0D36-4965-9E9A-5C320E8E4003}" type="presOf" srcId="{5CE2EED7-1DAF-4634-AEDA-C9E8ED7FFF33}" destId="{55C4D5C9-58BD-4195-95DC-6038E25A5477}" srcOrd="1" destOrd="0" presId="urn:microsoft.com/office/officeart/2005/8/layout/orgChart1"/>
    <dgm:cxn modelId="{8BDFA3F9-57B6-497F-BABD-13CCA73607B1}" type="presOf" srcId="{A3FB4E3F-5B25-41C1-9DFF-E7008336C3DB}" destId="{43CC80BA-486C-4B54-9D7D-59A9422691E2}" srcOrd="0" destOrd="0" presId="urn:microsoft.com/office/officeart/2005/8/layout/orgChart1"/>
    <dgm:cxn modelId="{99022B4C-9C8A-47D5-9EEB-9B19D43D5E46}" type="presOf" srcId="{2488D65E-A200-41A0-91F5-3266601FB98C}" destId="{04525ADD-E7AE-4108-82DF-3F17A962D7F3}" srcOrd="0" destOrd="0" presId="urn:microsoft.com/office/officeart/2005/8/layout/orgChart1"/>
    <dgm:cxn modelId="{2E57F2EF-3E4A-411E-8947-E1E81E1C9120}" srcId="{788B381A-575B-4066-BB76-71CCDD44826C}" destId="{F6339418-F27D-491F-8C6F-B9E7CF5A4A42}" srcOrd="1" destOrd="0" parTransId="{2995221B-27C8-4EA1-92A2-4CE80624E518}" sibTransId="{66448437-B914-49C0-9DAD-FADDB22D3BD5}"/>
    <dgm:cxn modelId="{AA65D1BB-5308-4DDE-970A-94C9BD66B403}" type="presOf" srcId="{B57A796F-1EC2-4A47-8EF2-9CED147C9DAF}" destId="{A953ECCA-3078-4DF4-A4F6-7A799C773C35}" srcOrd="1" destOrd="0" presId="urn:microsoft.com/office/officeart/2005/8/layout/orgChart1"/>
    <dgm:cxn modelId="{1F486696-127B-46C2-9A1E-3006645E209F}" type="presOf" srcId="{55873DF0-5BE1-48FC-8BAA-89358FDE556F}" destId="{3FB4DECB-4B0E-4BFE-A74F-4D98D04FD961}" srcOrd="0" destOrd="0" presId="urn:microsoft.com/office/officeart/2005/8/layout/orgChart1"/>
    <dgm:cxn modelId="{3CAB7B57-7BD7-43BD-A9CE-F97C046848B3}" type="presOf" srcId="{788B381A-575B-4066-BB76-71CCDD44826C}" destId="{A48E0834-E9D0-48A6-8FA2-56D8DDC61055}" srcOrd="0" destOrd="0" presId="urn:microsoft.com/office/officeart/2005/8/layout/orgChart1"/>
    <dgm:cxn modelId="{E6BF0BFE-DE01-4369-8AC6-22BBE1CBA747}" srcId="{A3FB4E3F-5B25-41C1-9DFF-E7008336C3DB}" destId="{788B381A-575B-4066-BB76-71CCDD44826C}" srcOrd="2" destOrd="0" parTransId="{90A2BEC8-5FE9-4B12-A100-BA3B5B09D744}" sibTransId="{3CC0B5F7-850C-4514-836F-5861D860FBA7}"/>
    <dgm:cxn modelId="{AEA3C21E-0E19-4A81-B19F-E1FAD79F1D1E}" srcId="{103842F1-72A4-47B3-8EE0-97416BEC97F7}" destId="{8AD1C1E3-E3AD-4965-A8A1-9C5F87990A71}" srcOrd="5" destOrd="0" parTransId="{FC70C926-3CCA-45D0-B7B8-0FE1374A5E1C}" sibTransId="{3FCAD522-0C2B-4A23-A8A9-3DA1BA124A85}"/>
    <dgm:cxn modelId="{6FCD7814-5A49-4338-A94C-CDE062F30E5B}" type="presOf" srcId="{0F783A67-B8B9-4023-9E8B-424504544469}" destId="{FACA99F6-89DF-471D-9520-0F20CE1EC054}" srcOrd="0" destOrd="0" presId="urn:microsoft.com/office/officeart/2005/8/layout/orgChart1"/>
    <dgm:cxn modelId="{C008E4B6-489D-4F38-A54D-F73C617DB117}" type="presOf" srcId="{8D2BCD2A-24EF-4C52-8F45-5061A94B2EF1}" destId="{65C19120-2986-4D98-903C-2C6B474458F3}" srcOrd="1" destOrd="0" presId="urn:microsoft.com/office/officeart/2005/8/layout/orgChart1"/>
    <dgm:cxn modelId="{857253F1-ED8B-4E1A-98B2-1C48D3B57FE9}" srcId="{D00D308A-DD85-4E21-8AD4-C892AB0E8AB9}" destId="{A8E74D2D-423D-4CAC-982E-224C47A00B08}" srcOrd="0" destOrd="0" parTransId="{86B57965-DA8B-49EC-B40F-2031D697DF12}" sibTransId="{EA99FDDD-FAA7-434B-9705-8094C0F175CD}"/>
    <dgm:cxn modelId="{08E6461D-63AC-4E21-91C5-0AD9CB554AC9}" srcId="{103842F1-72A4-47B3-8EE0-97416BEC97F7}" destId="{FCC113C8-2BC3-4241-BF7F-15372CD66762}" srcOrd="2" destOrd="0" parTransId="{705DE094-2A45-45D3-A0D9-E9F1D3753B27}" sibTransId="{E2CF7EF1-BC1A-469E-BD58-9F0F0F88AE63}"/>
    <dgm:cxn modelId="{3BEFA53C-626C-42BF-8244-758736AC7293}" type="presOf" srcId="{FCC113C8-2BC3-4241-BF7F-15372CD66762}" destId="{FE6C9B3C-0695-449B-9CA8-9861C602E742}" srcOrd="0" destOrd="0" presId="urn:microsoft.com/office/officeart/2005/8/layout/orgChart1"/>
    <dgm:cxn modelId="{84DFD566-CE99-4808-832C-4C6144A516F0}" type="presOf" srcId="{32302A1C-F6B9-4373-A875-8C1A2929A886}" destId="{16A087AD-15B1-4C5B-AE96-577C66E2E87E}" srcOrd="0" destOrd="0" presId="urn:microsoft.com/office/officeart/2005/8/layout/orgChart1"/>
    <dgm:cxn modelId="{18EB4AD3-2DC8-4B5D-9233-895250D06681}" srcId="{103842F1-72A4-47B3-8EE0-97416BEC97F7}" destId="{44C2BB70-6C7D-4CB6-9A4A-28D2EC21E4CB}" srcOrd="6" destOrd="0" parTransId="{34B05C74-8981-4798-870D-68A2FCCC974C}" sibTransId="{F3F347C6-6378-4FF6-BC7F-07699313B08C}"/>
    <dgm:cxn modelId="{2D179188-FA4D-47D6-A060-A5D1E4FA8E3C}" type="presOf" srcId="{788B381A-575B-4066-BB76-71CCDD44826C}" destId="{8A2300C3-9489-444B-A752-7267A23B2020}" srcOrd="1" destOrd="0" presId="urn:microsoft.com/office/officeart/2005/8/layout/orgChart1"/>
    <dgm:cxn modelId="{45369287-6F6E-4E56-A761-159B6F93A14C}" type="presOf" srcId="{B65FF2C3-C870-4197-96E1-D016AB97689C}" destId="{46C65785-670C-44FD-B517-52DB98ABCECF}" srcOrd="0" destOrd="0" presId="urn:microsoft.com/office/officeart/2005/8/layout/orgChart1"/>
    <dgm:cxn modelId="{EC58013D-1905-4D66-9E08-AF7734311B9C}" type="presOf" srcId="{103842F1-72A4-47B3-8EE0-97416BEC97F7}" destId="{3AA187E7-1294-4950-8811-EE866456B713}" srcOrd="0" destOrd="0" presId="urn:microsoft.com/office/officeart/2005/8/layout/orgChart1"/>
    <dgm:cxn modelId="{B4148B75-D18E-4954-9627-9DC6C0C64E4F}" type="presOf" srcId="{D00D308A-DD85-4E21-8AD4-C892AB0E8AB9}" destId="{7F6621E8-1C61-4C26-AF14-B97D297ECFEB}" srcOrd="1" destOrd="0" presId="urn:microsoft.com/office/officeart/2005/8/layout/orgChart1"/>
    <dgm:cxn modelId="{082673BB-75D6-4955-B992-C7F83C10A98C}" type="presOf" srcId="{99FDCDEB-DF55-41FA-B576-20DB146C9A64}" destId="{BCCFC7F3-E069-4B73-B143-1A70B0A9603F}" srcOrd="0" destOrd="0" presId="urn:microsoft.com/office/officeart/2005/8/layout/orgChart1"/>
    <dgm:cxn modelId="{FF32324D-F799-4C70-8D8A-DEC59675D60C}" srcId="{103842F1-72A4-47B3-8EE0-97416BEC97F7}" destId="{99FDCDEB-DF55-41FA-B576-20DB146C9A64}" srcOrd="4" destOrd="0" parTransId="{6BD681B8-6E76-4944-9841-4505A0CC5BCB}" sibTransId="{D8FCD1E5-1D68-4455-A4F7-2B8EDD276CA0}"/>
    <dgm:cxn modelId="{02F5FC00-2EC4-4F95-86FF-3BE96E3D1281}" type="presOf" srcId="{7EA8A145-6A70-48C0-B636-F0B4918F6817}" destId="{9FBD4581-DB93-453E-A088-360204E5BC83}" srcOrd="0" destOrd="0" presId="urn:microsoft.com/office/officeart/2005/8/layout/orgChart1"/>
    <dgm:cxn modelId="{28B23CBB-8225-4DFB-A046-26D222EE83D5}" type="presOf" srcId="{704510A5-9112-463F-918A-8E58ECE6C425}" destId="{14423413-2196-4783-A6FF-24E8DDE4FC46}" srcOrd="1" destOrd="0" presId="urn:microsoft.com/office/officeart/2005/8/layout/orgChart1"/>
    <dgm:cxn modelId="{2BFFCF2C-AE88-4D6C-9C3B-E355C50DAFA3}" srcId="{788B381A-575B-4066-BB76-71CCDD44826C}" destId="{839DBBC3-335C-4F59-91B7-A530C6882FBF}" srcOrd="0" destOrd="0" parTransId="{D1DBCF50-A1CE-481C-8399-276594B084BF}" sibTransId="{94937DDB-1BA0-4B82-95BB-62C2FB16BC97}"/>
    <dgm:cxn modelId="{E2074C3E-23DC-4811-9430-7F59B4721A58}" type="presOf" srcId="{A6B57BCA-8EDB-4C9E-9FC8-1FCFBD2ABA69}" destId="{BCA8E3F9-BC76-4050-8341-AFDC2C4C4055}" srcOrd="0" destOrd="0" presId="urn:microsoft.com/office/officeart/2005/8/layout/orgChart1"/>
    <dgm:cxn modelId="{B0468B7E-38F5-4BC4-94FA-93E6242ECEF2}" srcId="{788B381A-575B-4066-BB76-71CCDD44826C}" destId="{5CE2EED7-1DAF-4634-AEDA-C9E8ED7FFF33}" srcOrd="5" destOrd="0" parTransId="{F0D14268-042C-457D-87EA-83CD787486A9}" sibTransId="{7F152896-8E6B-4EC7-BD7E-51CD04F37B4C}"/>
    <dgm:cxn modelId="{D6B4E480-61D0-42EB-9DB7-AF36BEC1801C}" type="presOf" srcId="{44C2BB70-6C7D-4CB6-9A4A-28D2EC21E4CB}" destId="{27E6CC28-A893-477E-A7E5-EF7D9A49BE42}" srcOrd="0" destOrd="0" presId="urn:microsoft.com/office/officeart/2005/8/layout/orgChart1"/>
    <dgm:cxn modelId="{33BE9B76-B8ED-4C8C-960B-FFF63DF0FFD3}" type="presOf" srcId="{705DE094-2A45-45D3-A0D9-E9F1D3753B27}" destId="{1F876D1B-2C38-48EF-9BA3-8272880A141F}" srcOrd="0" destOrd="0" presId="urn:microsoft.com/office/officeart/2005/8/layout/orgChart1"/>
    <dgm:cxn modelId="{C6DAD293-144A-4101-B77B-B629AB00E7BC}" type="presOf" srcId="{A8E74D2D-423D-4CAC-982E-224C47A00B08}" destId="{FDF7D082-C9CB-4926-9FF4-A07D452339DB}" srcOrd="0" destOrd="0" presId="urn:microsoft.com/office/officeart/2005/8/layout/orgChart1"/>
    <dgm:cxn modelId="{DB789851-3380-4F0B-BF7A-06570CD17192}" type="presOf" srcId="{8AD1C1E3-E3AD-4965-A8A1-9C5F87990A71}" destId="{519083C6-D1E5-45E7-AF29-A67B2F27748C}" srcOrd="0" destOrd="0" presId="urn:microsoft.com/office/officeart/2005/8/layout/orgChart1"/>
    <dgm:cxn modelId="{D2E4848A-AAF7-4592-8E38-2ABD145CB81A}" type="presOf" srcId="{103842F1-72A4-47B3-8EE0-97416BEC97F7}" destId="{F79CDDAC-6E6F-4F09-AEC3-6DD4FFB680E1}" srcOrd="1" destOrd="0" presId="urn:microsoft.com/office/officeart/2005/8/layout/orgChart1"/>
    <dgm:cxn modelId="{462AB8F6-ACFE-4AF6-B0CB-B932D9C5BC9E}" type="presOf" srcId="{8529BCEF-525C-4217-A0A6-995B7E40372B}" destId="{1191E728-4C4E-4886-85D8-94D6C1F84321}" srcOrd="1" destOrd="0" presId="urn:microsoft.com/office/officeart/2005/8/layout/orgChart1"/>
    <dgm:cxn modelId="{AFCB2D38-EF72-4E13-9BDE-059588C242F0}" type="presOf" srcId="{34B05C74-8981-4798-870D-68A2FCCC974C}" destId="{D195D20A-B630-422A-899E-E50EDC8A0BE6}" srcOrd="0" destOrd="0" presId="urn:microsoft.com/office/officeart/2005/8/layout/orgChart1"/>
    <dgm:cxn modelId="{B1162426-EBCD-4D40-8930-20108994B50A}" srcId="{8529BCEF-525C-4217-A0A6-995B7E40372B}" destId="{55873DF0-5BE1-48FC-8BAA-89358FDE556F}" srcOrd="0" destOrd="0" parTransId="{F2644890-0B6B-4199-8C2C-433C87F16FE8}" sibTransId="{0EEAD07A-B6C7-47FA-9F65-3A8D2CC55F72}"/>
    <dgm:cxn modelId="{3C42E6CE-0581-4C05-835B-613F30D9F99F}" type="presOf" srcId="{D1DBCF50-A1CE-481C-8399-276594B084BF}" destId="{0BE06CFE-AB16-495B-A5F4-2E0841860762}" srcOrd="0" destOrd="0" presId="urn:microsoft.com/office/officeart/2005/8/layout/orgChart1"/>
    <dgm:cxn modelId="{49580BCC-0790-423F-A4BA-EF119AB6523D}" type="presOf" srcId="{36409965-BB0D-4622-8573-ECD8E2BC93A3}" destId="{9DA7EB29-AAAF-477F-AFF0-1A32695C707E}" srcOrd="0" destOrd="0" presId="urn:microsoft.com/office/officeart/2005/8/layout/orgChart1"/>
    <dgm:cxn modelId="{270EF42D-19DD-43C3-8C64-646699754D7F}" type="presOf" srcId="{B3CA8ACC-BCEC-4FBB-9823-7209C653D3F6}" destId="{5A7FC580-0B07-450B-81F7-C96EAAACB70F}" srcOrd="1" destOrd="0" presId="urn:microsoft.com/office/officeart/2005/8/layout/orgChart1"/>
    <dgm:cxn modelId="{F2537F98-FF50-4AFA-9DD2-2EFFE649F5E9}" type="presOf" srcId="{55873DF0-5BE1-48FC-8BAA-89358FDE556F}" destId="{9DBE2A7F-7335-443F-A2E2-85187DD5EA9D}" srcOrd="1" destOrd="0" presId="urn:microsoft.com/office/officeart/2005/8/layout/orgChart1"/>
    <dgm:cxn modelId="{6DCF9445-9515-4C60-90AA-F5DA70F62F59}" type="presOf" srcId="{A712A8C6-C066-4D64-A05B-D2A00FFF3FF5}" destId="{6493A24C-1155-409F-BDD6-4F0E91B0F17A}" srcOrd="0" destOrd="0" presId="urn:microsoft.com/office/officeart/2005/8/layout/orgChart1"/>
    <dgm:cxn modelId="{9A24EB93-3A58-4F55-8973-39082216BDFF}" type="presOf" srcId="{B36D2406-4A10-442D-8432-A67E1B1D6A8C}" destId="{60A568B4-63B5-41BE-82B0-82DCBC0D0941}" srcOrd="0" destOrd="0" presId="urn:microsoft.com/office/officeart/2005/8/layout/orgChart1"/>
    <dgm:cxn modelId="{170BDEE1-022F-4FF7-9BBA-C665962C9D2E}" type="presOf" srcId="{2995221B-27C8-4EA1-92A2-4CE80624E518}" destId="{DCC8CD5F-6E09-4CB5-821B-2B200D3D6B2A}" srcOrd="0" destOrd="0" presId="urn:microsoft.com/office/officeart/2005/8/layout/orgChart1"/>
    <dgm:cxn modelId="{0109D60A-F6B3-48EF-A04B-3B0FEEC6620D}" srcId="{B57A796F-1EC2-4A47-8EF2-9CED147C9DAF}" destId="{B65FF2C3-C870-4197-96E1-D016AB97689C}" srcOrd="0" destOrd="0" parTransId="{C10BFCF1-37D4-43A2-9610-8E80E4320759}" sibTransId="{1A2BA91D-012F-49A0-A9C4-BF6654396784}"/>
    <dgm:cxn modelId="{B9AEB8DD-3F63-44FE-B2AD-D81999B15977}" type="presOf" srcId="{8F109DD9-C408-4FDF-A946-160919F9CDE6}" destId="{0329E2F8-53E6-43FD-82BB-C65CD8B272DA}" srcOrd="1" destOrd="0" presId="urn:microsoft.com/office/officeart/2005/8/layout/orgChart1"/>
    <dgm:cxn modelId="{FD330639-D9B3-4D16-9E17-BAA5A68BCF6D}" type="presOf" srcId="{36409965-BB0D-4622-8573-ECD8E2BC93A3}" destId="{FE9F4BA9-A4E0-474F-8076-CD535FEEB772}" srcOrd="1" destOrd="0" presId="urn:microsoft.com/office/officeart/2005/8/layout/orgChart1"/>
    <dgm:cxn modelId="{23E28DFE-F56E-4864-949C-996E58A1F09D}" type="presOf" srcId="{A3FB4E3F-5B25-41C1-9DFF-E7008336C3DB}" destId="{8A79A780-1AE4-495C-BA5B-C4B80E8ACE80}" srcOrd="1" destOrd="0" presId="urn:microsoft.com/office/officeart/2005/8/layout/orgChart1"/>
    <dgm:cxn modelId="{B19DB0A0-77A4-4345-9A4E-BC2E50D527CA}" type="presOf" srcId="{F2644890-0B6B-4199-8C2C-433C87F16FE8}" destId="{B02DA8BF-06BD-42F4-8220-3F04FBA1BFEC}" srcOrd="0" destOrd="0" presId="urn:microsoft.com/office/officeart/2005/8/layout/orgChart1"/>
    <dgm:cxn modelId="{3BA4F2DC-3985-46B1-A02A-6491436C689B}" type="presOf" srcId="{F0D14268-042C-457D-87EA-83CD787486A9}" destId="{FDC26FA3-9EED-461E-886C-D1F20696F8D5}" srcOrd="0" destOrd="0" presId="urn:microsoft.com/office/officeart/2005/8/layout/orgChart1"/>
    <dgm:cxn modelId="{A8E37687-BCBE-4D1F-B617-E0D7FA587891}" type="presOf" srcId="{A8E74D2D-423D-4CAC-982E-224C47A00B08}" destId="{C041DB85-2DE2-434F-8295-546D9A3BEFA7}" srcOrd="1" destOrd="0" presId="urn:microsoft.com/office/officeart/2005/8/layout/orgChart1"/>
    <dgm:cxn modelId="{910D0290-CDC5-4B29-B2C4-43EAA6D877FF}" type="presOf" srcId="{90A2BEC8-5FE9-4B12-A100-BA3B5B09D744}" destId="{8DB7F43B-B60D-464F-8524-49A0422F2BF6}" srcOrd="0" destOrd="0" presId="urn:microsoft.com/office/officeart/2005/8/layout/orgChart1"/>
    <dgm:cxn modelId="{845AA34B-A76E-4128-946A-FDE11224EF76}" type="presOf" srcId="{6BD681B8-6E76-4944-9841-4505A0CC5BCB}" destId="{0F766F42-02A0-4D4D-9569-15BDEDC95C25}" srcOrd="0" destOrd="0" presId="urn:microsoft.com/office/officeart/2005/8/layout/orgChart1"/>
    <dgm:cxn modelId="{12392B5D-6C0F-47A4-8DFD-38B18A573664}" type="presOf" srcId="{839DBBC3-335C-4F59-91B7-A530C6882FBF}" destId="{40FCF840-B26C-4FA9-81E0-ECE7000D78FC}" srcOrd="0" destOrd="0" presId="urn:microsoft.com/office/officeart/2005/8/layout/orgChart1"/>
    <dgm:cxn modelId="{BA087E41-7A53-448C-B8CD-D237ED870792}" srcId="{55873DF0-5BE1-48FC-8BAA-89358FDE556F}" destId="{B57A796F-1EC2-4A47-8EF2-9CED147C9DAF}" srcOrd="0" destOrd="0" parTransId="{B36D2406-4A10-442D-8432-A67E1B1D6A8C}" sibTransId="{ADEC3D9C-4768-4D80-B69B-92E840E9EC95}"/>
    <dgm:cxn modelId="{D1CF2B00-853A-4ADB-8EBF-67501886B240}" srcId="{0F783A67-B8B9-4023-9E8B-424504544469}" destId="{8529BCEF-525C-4217-A0A6-995B7E40372B}" srcOrd="0" destOrd="0" parTransId="{BA3FBFBA-BE68-4438-9FF7-F578690EBB38}" sibTransId="{CF7702B5-F3FD-49F6-B175-6831A822725D}"/>
    <dgm:cxn modelId="{196BBA29-1B7C-44F6-A611-5104E006DF89}" type="presOf" srcId="{C6BB69B3-DE73-46AE-AB5C-21D3DC694AE2}" destId="{5A24A99B-4906-40E6-AE01-AFC42956BFFA}" srcOrd="0" destOrd="0" presId="urn:microsoft.com/office/officeart/2005/8/layout/orgChart1"/>
    <dgm:cxn modelId="{AD4ADB16-CA83-4FC6-AE5B-095158DAC803}" type="presOf" srcId="{0F783A67-B8B9-4023-9E8B-424504544469}" destId="{CB2A8F8C-9164-4119-BB1A-2B4AB7971210}" srcOrd="1" destOrd="0" presId="urn:microsoft.com/office/officeart/2005/8/layout/orgChart1"/>
    <dgm:cxn modelId="{444178D8-B090-4B07-B6BE-FC67B3364914}" type="presOf" srcId="{F6339418-F27D-491F-8C6F-B9E7CF5A4A42}" destId="{CAC0F3F8-3BFC-4A4E-8B6F-1D099BE3D232}" srcOrd="1" destOrd="0" presId="urn:microsoft.com/office/officeart/2005/8/layout/orgChart1"/>
    <dgm:cxn modelId="{B8F47B87-E6C1-4F44-854F-01AF83968E00}" type="presOf" srcId="{44C2BB70-6C7D-4CB6-9A4A-28D2EC21E4CB}" destId="{71F77543-85F3-4615-B92B-323392FD2528}" srcOrd="1" destOrd="0" presId="urn:microsoft.com/office/officeart/2005/8/layout/orgChart1"/>
    <dgm:cxn modelId="{70E42355-5573-41FC-B503-63CD871AE330}" type="presOf" srcId="{704510A5-9112-463F-918A-8E58ECE6C425}" destId="{DFE08F56-C089-4600-8631-34357EF0A033}" srcOrd="0" destOrd="0" presId="urn:microsoft.com/office/officeart/2005/8/layout/orgChart1"/>
    <dgm:cxn modelId="{6F0D256B-550F-4833-BFB7-C7FDA5B81C62}" type="presOf" srcId="{8AD1C1E3-E3AD-4965-A8A1-9C5F87990A71}" destId="{988C7257-1105-4146-8315-8B164A27112A}" srcOrd="1" destOrd="0" presId="urn:microsoft.com/office/officeart/2005/8/layout/orgChart1"/>
    <dgm:cxn modelId="{3B39D062-B2D0-4D80-85EF-548BC14D4E4D}" srcId="{A3FB4E3F-5B25-41C1-9DFF-E7008336C3DB}" destId="{103842F1-72A4-47B3-8EE0-97416BEC97F7}" srcOrd="0" destOrd="0" parTransId="{7D0BE194-F08A-46EE-8865-0A9F30BBD6E3}" sibTransId="{9415CDCB-CD3A-4580-8055-791C6751174A}"/>
    <dgm:cxn modelId="{ED70F128-612C-45FA-AF12-1C0CFA137FC6}" type="presOf" srcId="{D00D308A-DD85-4E21-8AD4-C892AB0E8AB9}" destId="{F9540422-3110-40CF-AB4B-3A8ECA56D41A}" srcOrd="0" destOrd="0" presId="urn:microsoft.com/office/officeart/2005/8/layout/orgChart1"/>
    <dgm:cxn modelId="{99EC5B6F-6C5D-4D38-A293-0DFF519C3AD2}" srcId="{F5FEDF5D-DFC7-4278-8495-BB03C89F3FA1}" destId="{A3FB4E3F-5B25-41C1-9DFF-E7008336C3DB}" srcOrd="0" destOrd="0" parTransId="{58BD3AE7-78E6-4B39-A897-CED78A2E6DB9}" sibTransId="{C9D2C879-53D8-41D0-A3F7-9DAC06D406B2}"/>
    <dgm:cxn modelId="{3BF4FBB8-176D-45A0-9F82-0220F92E23B6}" type="presOf" srcId="{FC70C926-3CCA-45D0-B7B8-0FE1374A5E1C}" destId="{516FC856-C74B-4F73-87EE-0629E405431B}" srcOrd="0" destOrd="0" presId="urn:microsoft.com/office/officeart/2005/8/layout/orgChart1"/>
    <dgm:cxn modelId="{0ECCC44F-71B7-4F84-911F-68852EE49BF5}" srcId="{A3FB4E3F-5B25-41C1-9DFF-E7008336C3DB}" destId="{0F783A67-B8B9-4023-9E8B-424504544469}" srcOrd="1" destOrd="0" parTransId="{A712A8C6-C066-4D64-A05B-D2A00FFF3FF5}" sibTransId="{9EDA33B2-32ED-40B8-BBCD-4A51DB9C0DA6}"/>
    <dgm:cxn modelId="{CD5F78A3-3F3B-4447-8F64-46D6FDA99142}" type="presOf" srcId="{8F109DD9-C408-4FDF-A946-160919F9CDE6}" destId="{14276474-4985-4257-BDF5-D73DC577BE04}" srcOrd="0" destOrd="0" presId="urn:microsoft.com/office/officeart/2005/8/layout/orgChart1"/>
    <dgm:cxn modelId="{63768DC4-6DD8-4166-94AC-3F8CA95281FA}" type="presOf" srcId="{7D0BE194-F08A-46EE-8865-0A9F30BBD6E3}" destId="{00D7AB5F-A520-45F2-8E2B-0C3F998A4FD2}" srcOrd="0" destOrd="0" presId="urn:microsoft.com/office/officeart/2005/8/layout/orgChart1"/>
    <dgm:cxn modelId="{9C5BC769-F710-4DEF-BB2B-9C03E8F56AE8}" type="presOf" srcId="{B57A796F-1EC2-4A47-8EF2-9CED147C9DAF}" destId="{05F6763A-D0FC-473A-9BDA-6E1DB95E6694}" srcOrd="0" destOrd="0" presId="urn:microsoft.com/office/officeart/2005/8/layout/orgChart1"/>
    <dgm:cxn modelId="{77746C67-E3C7-4869-B70D-D4E77D3B3C73}" type="presOf" srcId="{839DBBC3-335C-4F59-91B7-A530C6882FBF}" destId="{15022F89-99BA-4216-B565-B99EADD8706A}" srcOrd="1" destOrd="0" presId="urn:microsoft.com/office/officeart/2005/8/layout/orgChart1"/>
    <dgm:cxn modelId="{3AD5CC93-D932-40F6-8CDF-E2D3C95D002D}" srcId="{103842F1-72A4-47B3-8EE0-97416BEC97F7}" destId="{36409965-BB0D-4622-8573-ECD8E2BC93A3}" srcOrd="1" destOrd="0" parTransId="{32302A1C-F6B9-4373-A875-8C1A2929A886}" sibTransId="{137212C5-8831-4002-92F6-547C1CBBA900}"/>
    <dgm:cxn modelId="{474B92AD-B1C4-46AF-B212-C3214ED643D8}" srcId="{103842F1-72A4-47B3-8EE0-97416BEC97F7}" destId="{A6B57BCA-8EDB-4C9E-9FC8-1FCFBD2ABA69}" srcOrd="0" destOrd="0" parTransId="{FAAB5C67-E07D-4688-B641-B0CDC8552EE2}" sibTransId="{0917C971-D0F7-420A-BADF-2F2E7AAE8567}"/>
    <dgm:cxn modelId="{8442690C-8100-4A21-8A26-46719CFEE37B}" type="presOf" srcId="{5CE2EED7-1DAF-4634-AEDA-C9E8ED7FFF33}" destId="{47E3C43B-34A7-4C1E-81FB-03431C4146CE}" srcOrd="0" destOrd="0" presId="urn:microsoft.com/office/officeart/2005/8/layout/orgChart1"/>
    <dgm:cxn modelId="{AFE79273-F632-44DB-888C-4C2406947F65}" type="presOf" srcId="{8529BCEF-525C-4217-A0A6-995B7E40372B}" destId="{842FC0D3-AF38-44E7-A2F4-4ABFA8BF005B}" srcOrd="0" destOrd="0" presId="urn:microsoft.com/office/officeart/2005/8/layout/orgChart1"/>
    <dgm:cxn modelId="{73B72DD3-4474-4677-B6FA-7E674D40FBE6}" type="presOf" srcId="{BA3FBFBA-BE68-4438-9FF7-F578690EBB38}" destId="{33F6E5C4-ECF8-4420-AE19-5EC88D4B8226}" srcOrd="0" destOrd="0" presId="urn:microsoft.com/office/officeart/2005/8/layout/orgChart1"/>
    <dgm:cxn modelId="{A004F0BF-DDAC-4B11-BC0A-290B1CE03338}" type="presOf" srcId="{C10BFCF1-37D4-43A2-9610-8E80E4320759}" destId="{5552857C-78E0-41B6-B768-60C7D263AAB8}" srcOrd="0" destOrd="0" presId="urn:microsoft.com/office/officeart/2005/8/layout/orgChart1"/>
    <dgm:cxn modelId="{FA85A329-1A1A-4D47-99A6-C94D16759231}" srcId="{103842F1-72A4-47B3-8EE0-97416BEC97F7}" destId="{8D2BCD2A-24EF-4C52-8F45-5061A94B2EF1}" srcOrd="3" destOrd="0" parTransId="{2488D65E-A200-41A0-91F5-3266601FB98C}" sibTransId="{308202F9-9D1F-4B44-A231-4A4B1428D635}"/>
    <dgm:cxn modelId="{96606229-C8C5-40AF-915C-A6B33AF60961}" srcId="{B65FF2C3-C870-4197-96E1-D016AB97689C}" destId="{D00D308A-DD85-4E21-8AD4-C892AB0E8AB9}" srcOrd="0" destOrd="0" parTransId="{34545D47-9D11-4EAB-86D6-F08586DC6FEF}" sibTransId="{8C6C3D86-8D84-49FD-A3EC-0596EF7EF92F}"/>
    <dgm:cxn modelId="{13531B70-124A-45C5-A091-F09892E4BEBB}" type="presOf" srcId="{FCC113C8-2BC3-4241-BF7F-15372CD66762}" destId="{5CDD7DE6-F400-4D0E-938C-22D0A59F92AE}" srcOrd="1" destOrd="0" presId="urn:microsoft.com/office/officeart/2005/8/layout/orgChart1"/>
    <dgm:cxn modelId="{B71214CD-679F-428E-8ED7-9DA1A103966E}" type="presOf" srcId="{34545D47-9D11-4EAB-86D6-F08586DC6FEF}" destId="{2CBBE6C1-BD5D-4821-93D9-3C761D1319F8}" srcOrd="0" destOrd="0" presId="urn:microsoft.com/office/officeart/2005/8/layout/orgChart1"/>
    <dgm:cxn modelId="{F8DEEC95-A054-43A9-B125-5C4618CB7EAB}" type="presOf" srcId="{B65FF2C3-C870-4197-96E1-D016AB97689C}" destId="{003D3A8B-6BCE-41F1-99FA-7EBF5C9DC060}" srcOrd="1" destOrd="0" presId="urn:microsoft.com/office/officeart/2005/8/layout/orgChart1"/>
    <dgm:cxn modelId="{A0654A26-57A9-4624-8932-6468D2A2E200}" type="presOf" srcId="{8D2BCD2A-24EF-4C52-8F45-5061A94B2EF1}" destId="{B12095CC-8E97-4915-9F45-0C903F631683}" srcOrd="0" destOrd="0" presId="urn:microsoft.com/office/officeart/2005/8/layout/orgChart1"/>
    <dgm:cxn modelId="{B1550B60-31F8-4913-8EC7-4DDFE8EF0883}" type="presOf" srcId="{B3CA8ACC-BCEC-4FBB-9823-7209C653D3F6}" destId="{770113E1-8F32-401E-B9EE-648D5906A720}" srcOrd="0" destOrd="0" presId="urn:microsoft.com/office/officeart/2005/8/layout/orgChart1"/>
    <dgm:cxn modelId="{59993371-1A1E-4965-A5F6-5ED13E59707E}" srcId="{788B381A-575B-4066-BB76-71CCDD44826C}" destId="{8F109DD9-C408-4FDF-A946-160919F9CDE6}" srcOrd="4" destOrd="0" parTransId="{C6BB69B3-DE73-46AE-AB5C-21D3DC694AE2}" sibTransId="{D4CA97DE-A2B5-4CB3-B8FD-370A86F82BA1}"/>
    <dgm:cxn modelId="{615913D4-4E3E-4ECA-AB91-E2C22FAC7414}" type="presOf" srcId="{A6B57BCA-8EDB-4C9E-9FC8-1FCFBD2ABA69}" destId="{536D69CC-A4FF-4F17-BCA4-D63AE7D334E7}" srcOrd="1" destOrd="0" presId="urn:microsoft.com/office/officeart/2005/8/layout/orgChart1"/>
    <dgm:cxn modelId="{B76D0851-79AD-4AF7-B0BC-32EE9790E97D}" srcId="{788B381A-575B-4066-BB76-71CCDD44826C}" destId="{B3CA8ACC-BCEC-4FBB-9823-7209C653D3F6}" srcOrd="2" destOrd="0" parTransId="{DA4E4ACB-FA83-4EEE-BD02-160B16EB356A}" sibTransId="{C3FC4014-5295-47F5-B9DC-7D56FBC07CA3}"/>
    <dgm:cxn modelId="{E6453B20-340F-4ED4-8406-3D3DB7E74B59}" type="presParOf" srcId="{ABDF67D2-2C1D-46DC-AC63-0C95561A34AC}" destId="{BA55920A-7423-4592-9479-59F7A7F1DE94}" srcOrd="0" destOrd="0" presId="urn:microsoft.com/office/officeart/2005/8/layout/orgChart1"/>
    <dgm:cxn modelId="{D20178C8-BB9F-4614-92EF-9BB8E8674EBC}" type="presParOf" srcId="{BA55920A-7423-4592-9479-59F7A7F1DE94}" destId="{781A6DC1-89D6-4D4D-BCFA-3EF4F7662880}" srcOrd="0" destOrd="0" presId="urn:microsoft.com/office/officeart/2005/8/layout/orgChart1"/>
    <dgm:cxn modelId="{37098DA5-A09C-43DE-A880-A39F95CD5D64}" type="presParOf" srcId="{781A6DC1-89D6-4D4D-BCFA-3EF4F7662880}" destId="{43CC80BA-486C-4B54-9D7D-59A9422691E2}" srcOrd="0" destOrd="0" presId="urn:microsoft.com/office/officeart/2005/8/layout/orgChart1"/>
    <dgm:cxn modelId="{86A27C37-5250-4A1B-ACEB-9122723BCBFB}" type="presParOf" srcId="{781A6DC1-89D6-4D4D-BCFA-3EF4F7662880}" destId="{8A79A780-1AE4-495C-BA5B-C4B80E8ACE80}" srcOrd="1" destOrd="0" presId="urn:microsoft.com/office/officeart/2005/8/layout/orgChart1"/>
    <dgm:cxn modelId="{32E2953A-3309-4C2D-859C-07C1B1AD15CD}" type="presParOf" srcId="{BA55920A-7423-4592-9479-59F7A7F1DE94}" destId="{499AC962-8845-4F23-86D1-965C09800D4E}" srcOrd="1" destOrd="0" presId="urn:microsoft.com/office/officeart/2005/8/layout/orgChart1"/>
    <dgm:cxn modelId="{C20D2C70-7AD0-4AF9-AF19-422AED05596D}" type="presParOf" srcId="{499AC962-8845-4F23-86D1-965C09800D4E}" destId="{00D7AB5F-A520-45F2-8E2B-0C3F998A4FD2}" srcOrd="0" destOrd="0" presId="urn:microsoft.com/office/officeart/2005/8/layout/orgChart1"/>
    <dgm:cxn modelId="{2539D3E1-E879-466E-BFA3-6B160C0DF9C3}" type="presParOf" srcId="{499AC962-8845-4F23-86D1-965C09800D4E}" destId="{9BF42123-CDBF-4CDF-B9D6-3A5BD4A35833}" srcOrd="1" destOrd="0" presId="urn:microsoft.com/office/officeart/2005/8/layout/orgChart1"/>
    <dgm:cxn modelId="{923B5BEC-0B48-4CB6-A7C6-66FA36301CD3}" type="presParOf" srcId="{9BF42123-CDBF-4CDF-B9D6-3A5BD4A35833}" destId="{F0CE0B44-58BA-43D8-9F99-F68D5AFF7AFA}" srcOrd="0" destOrd="0" presId="urn:microsoft.com/office/officeart/2005/8/layout/orgChart1"/>
    <dgm:cxn modelId="{79649D53-804A-45DE-94D7-2D01678CCEEF}" type="presParOf" srcId="{F0CE0B44-58BA-43D8-9F99-F68D5AFF7AFA}" destId="{3AA187E7-1294-4950-8811-EE866456B713}" srcOrd="0" destOrd="0" presId="urn:microsoft.com/office/officeart/2005/8/layout/orgChart1"/>
    <dgm:cxn modelId="{F7A16D70-6F05-4E46-989D-66D14F392980}" type="presParOf" srcId="{F0CE0B44-58BA-43D8-9F99-F68D5AFF7AFA}" destId="{F79CDDAC-6E6F-4F09-AEC3-6DD4FFB680E1}" srcOrd="1" destOrd="0" presId="urn:microsoft.com/office/officeart/2005/8/layout/orgChart1"/>
    <dgm:cxn modelId="{EF35DE1F-9808-46F4-9023-2B96C21C42FF}" type="presParOf" srcId="{9BF42123-CDBF-4CDF-B9D6-3A5BD4A35833}" destId="{86BCF677-5332-4A17-89A9-388E2AB9EE1A}" srcOrd="1" destOrd="0" presId="urn:microsoft.com/office/officeart/2005/8/layout/orgChart1"/>
    <dgm:cxn modelId="{3AEEAB07-813B-408A-BBD6-CEF63D2CFE4A}" type="presParOf" srcId="{86BCF677-5332-4A17-89A9-388E2AB9EE1A}" destId="{EF040172-C616-4F51-8A86-B8CD91E05123}" srcOrd="0" destOrd="0" presId="urn:microsoft.com/office/officeart/2005/8/layout/orgChart1"/>
    <dgm:cxn modelId="{47192166-3976-45CC-A766-D71E2829E943}" type="presParOf" srcId="{86BCF677-5332-4A17-89A9-388E2AB9EE1A}" destId="{57732033-A00B-4237-A239-10B5282995F7}" srcOrd="1" destOrd="0" presId="urn:microsoft.com/office/officeart/2005/8/layout/orgChart1"/>
    <dgm:cxn modelId="{C50417FE-BCDD-496C-A1C3-99934A150D6A}" type="presParOf" srcId="{57732033-A00B-4237-A239-10B5282995F7}" destId="{692A4675-F6B9-4D38-A43F-0D3F49E4C50A}" srcOrd="0" destOrd="0" presId="urn:microsoft.com/office/officeart/2005/8/layout/orgChart1"/>
    <dgm:cxn modelId="{FA47CF2A-5380-4A3B-8642-CC3A11D54873}" type="presParOf" srcId="{692A4675-F6B9-4D38-A43F-0D3F49E4C50A}" destId="{BCA8E3F9-BC76-4050-8341-AFDC2C4C4055}" srcOrd="0" destOrd="0" presId="urn:microsoft.com/office/officeart/2005/8/layout/orgChart1"/>
    <dgm:cxn modelId="{A2EA4B2F-0BAA-4DF1-B08A-87EDC7AD0100}" type="presParOf" srcId="{692A4675-F6B9-4D38-A43F-0D3F49E4C50A}" destId="{536D69CC-A4FF-4F17-BCA4-D63AE7D334E7}" srcOrd="1" destOrd="0" presId="urn:microsoft.com/office/officeart/2005/8/layout/orgChart1"/>
    <dgm:cxn modelId="{F51BA2A6-B97D-4237-8A96-B16154839A34}" type="presParOf" srcId="{57732033-A00B-4237-A239-10B5282995F7}" destId="{8DEA0323-5AB8-418F-801B-BF42822DFF1D}" srcOrd="1" destOrd="0" presId="urn:microsoft.com/office/officeart/2005/8/layout/orgChart1"/>
    <dgm:cxn modelId="{02A4E74B-D2FA-4377-A534-03FAAC44E774}" type="presParOf" srcId="{57732033-A00B-4237-A239-10B5282995F7}" destId="{9C2F5413-A0FF-457C-B163-60AB6EED147B}" srcOrd="2" destOrd="0" presId="urn:microsoft.com/office/officeart/2005/8/layout/orgChart1"/>
    <dgm:cxn modelId="{ACC72BB4-FA75-4EAB-A18B-0AD4DCC03D33}" type="presParOf" srcId="{86BCF677-5332-4A17-89A9-388E2AB9EE1A}" destId="{16A087AD-15B1-4C5B-AE96-577C66E2E87E}" srcOrd="2" destOrd="0" presId="urn:microsoft.com/office/officeart/2005/8/layout/orgChart1"/>
    <dgm:cxn modelId="{922393F2-EBA1-4DC2-8960-2619F1913380}" type="presParOf" srcId="{86BCF677-5332-4A17-89A9-388E2AB9EE1A}" destId="{EA1FDF32-961E-40A0-A970-F1A8138D14FB}" srcOrd="3" destOrd="0" presId="urn:microsoft.com/office/officeart/2005/8/layout/orgChart1"/>
    <dgm:cxn modelId="{361BC305-F455-4E97-8693-36B96CEC2357}" type="presParOf" srcId="{EA1FDF32-961E-40A0-A970-F1A8138D14FB}" destId="{9B8E1594-967B-4C49-B914-1E1C9860FF64}" srcOrd="0" destOrd="0" presId="urn:microsoft.com/office/officeart/2005/8/layout/orgChart1"/>
    <dgm:cxn modelId="{1CCD8F43-FB34-4AE6-9DE2-FFC39470A0EF}" type="presParOf" srcId="{9B8E1594-967B-4C49-B914-1E1C9860FF64}" destId="{9DA7EB29-AAAF-477F-AFF0-1A32695C707E}" srcOrd="0" destOrd="0" presId="urn:microsoft.com/office/officeart/2005/8/layout/orgChart1"/>
    <dgm:cxn modelId="{83D0CD10-37C4-41B2-BEE3-994EEF8A5CBE}" type="presParOf" srcId="{9B8E1594-967B-4C49-B914-1E1C9860FF64}" destId="{FE9F4BA9-A4E0-474F-8076-CD535FEEB772}" srcOrd="1" destOrd="0" presId="urn:microsoft.com/office/officeart/2005/8/layout/orgChart1"/>
    <dgm:cxn modelId="{396D80EF-D81E-4D4F-AC9C-C10ECDA8C315}" type="presParOf" srcId="{EA1FDF32-961E-40A0-A970-F1A8138D14FB}" destId="{D39C445E-9B8A-47BC-83C1-0CBE9EDF8F7B}" srcOrd="1" destOrd="0" presId="urn:microsoft.com/office/officeart/2005/8/layout/orgChart1"/>
    <dgm:cxn modelId="{EBACCFA3-C9A3-43AF-86F8-9279B97061CA}" type="presParOf" srcId="{EA1FDF32-961E-40A0-A970-F1A8138D14FB}" destId="{52C26A59-3C73-404C-BEEA-A5E5268E85EC}" srcOrd="2" destOrd="0" presId="urn:microsoft.com/office/officeart/2005/8/layout/orgChart1"/>
    <dgm:cxn modelId="{50769C2C-4EC2-42F8-8FDD-C806DB40E7B4}" type="presParOf" srcId="{86BCF677-5332-4A17-89A9-388E2AB9EE1A}" destId="{1F876D1B-2C38-48EF-9BA3-8272880A141F}" srcOrd="4" destOrd="0" presId="urn:microsoft.com/office/officeart/2005/8/layout/orgChart1"/>
    <dgm:cxn modelId="{04F9A891-2957-4BCC-B5A0-4C185ED5A769}" type="presParOf" srcId="{86BCF677-5332-4A17-89A9-388E2AB9EE1A}" destId="{F2262FFF-17B1-4970-8758-7AE2C2830AC6}" srcOrd="5" destOrd="0" presId="urn:microsoft.com/office/officeart/2005/8/layout/orgChart1"/>
    <dgm:cxn modelId="{9B00A649-C610-4778-98D6-17216A3E71D6}" type="presParOf" srcId="{F2262FFF-17B1-4970-8758-7AE2C2830AC6}" destId="{5CD3AEEC-8A38-4C30-AFDA-BD8156E80F5F}" srcOrd="0" destOrd="0" presId="urn:microsoft.com/office/officeart/2005/8/layout/orgChart1"/>
    <dgm:cxn modelId="{49FB4E42-2948-48E1-88D5-8D39F2CD8F52}" type="presParOf" srcId="{5CD3AEEC-8A38-4C30-AFDA-BD8156E80F5F}" destId="{FE6C9B3C-0695-449B-9CA8-9861C602E742}" srcOrd="0" destOrd="0" presId="urn:microsoft.com/office/officeart/2005/8/layout/orgChart1"/>
    <dgm:cxn modelId="{F0A9C51C-CDB0-446F-8E1F-38236AF04B82}" type="presParOf" srcId="{5CD3AEEC-8A38-4C30-AFDA-BD8156E80F5F}" destId="{5CDD7DE6-F400-4D0E-938C-22D0A59F92AE}" srcOrd="1" destOrd="0" presId="urn:microsoft.com/office/officeart/2005/8/layout/orgChart1"/>
    <dgm:cxn modelId="{BCF67077-46AA-4731-B1E4-CD28A15414DC}" type="presParOf" srcId="{F2262FFF-17B1-4970-8758-7AE2C2830AC6}" destId="{E32F6E21-D4D3-4E39-A7AB-21360E2125B5}" srcOrd="1" destOrd="0" presId="urn:microsoft.com/office/officeart/2005/8/layout/orgChart1"/>
    <dgm:cxn modelId="{183AF6DD-2EE2-42E9-A8A9-0560F46A5D1B}" type="presParOf" srcId="{F2262FFF-17B1-4970-8758-7AE2C2830AC6}" destId="{455027F1-A2D7-4BC6-A838-6323C4D642F9}" srcOrd="2" destOrd="0" presId="urn:microsoft.com/office/officeart/2005/8/layout/orgChart1"/>
    <dgm:cxn modelId="{8D620D57-F6A8-45F9-9107-ABBA56FC5584}" type="presParOf" srcId="{86BCF677-5332-4A17-89A9-388E2AB9EE1A}" destId="{04525ADD-E7AE-4108-82DF-3F17A962D7F3}" srcOrd="6" destOrd="0" presId="urn:microsoft.com/office/officeart/2005/8/layout/orgChart1"/>
    <dgm:cxn modelId="{8D824068-B9D2-4EDE-AEE9-E8E73EA47064}" type="presParOf" srcId="{86BCF677-5332-4A17-89A9-388E2AB9EE1A}" destId="{113FBDB1-A10F-4FEA-A70F-5E6A68B4B1CC}" srcOrd="7" destOrd="0" presId="urn:microsoft.com/office/officeart/2005/8/layout/orgChart1"/>
    <dgm:cxn modelId="{E7341BB3-4E7A-4DB1-BD75-5895FC523FB0}" type="presParOf" srcId="{113FBDB1-A10F-4FEA-A70F-5E6A68B4B1CC}" destId="{DE78008A-06BE-485D-A53E-2DA3630E5DEF}" srcOrd="0" destOrd="0" presId="urn:microsoft.com/office/officeart/2005/8/layout/orgChart1"/>
    <dgm:cxn modelId="{FC0FCFC4-F009-45EF-9A00-A428D41DF2CF}" type="presParOf" srcId="{DE78008A-06BE-485D-A53E-2DA3630E5DEF}" destId="{B12095CC-8E97-4915-9F45-0C903F631683}" srcOrd="0" destOrd="0" presId="urn:microsoft.com/office/officeart/2005/8/layout/orgChart1"/>
    <dgm:cxn modelId="{18D6E3DF-A107-4BC7-8EB0-DB1F89829818}" type="presParOf" srcId="{DE78008A-06BE-485D-A53E-2DA3630E5DEF}" destId="{65C19120-2986-4D98-903C-2C6B474458F3}" srcOrd="1" destOrd="0" presId="urn:microsoft.com/office/officeart/2005/8/layout/orgChart1"/>
    <dgm:cxn modelId="{89797997-58EF-4CF8-A36D-15E85898B4D4}" type="presParOf" srcId="{113FBDB1-A10F-4FEA-A70F-5E6A68B4B1CC}" destId="{F3C6E8E7-0F74-445B-B8D2-8E77F77A8B03}" srcOrd="1" destOrd="0" presId="urn:microsoft.com/office/officeart/2005/8/layout/orgChart1"/>
    <dgm:cxn modelId="{0E017EBF-C4B8-4977-B921-8868893BD2FE}" type="presParOf" srcId="{113FBDB1-A10F-4FEA-A70F-5E6A68B4B1CC}" destId="{DB96512D-B698-4BD1-BD0B-0E5ECE930850}" srcOrd="2" destOrd="0" presId="urn:microsoft.com/office/officeart/2005/8/layout/orgChart1"/>
    <dgm:cxn modelId="{AFE5FE09-ACA6-44ED-8917-A615AD5D0327}" type="presParOf" srcId="{86BCF677-5332-4A17-89A9-388E2AB9EE1A}" destId="{0F766F42-02A0-4D4D-9569-15BDEDC95C25}" srcOrd="8" destOrd="0" presId="urn:microsoft.com/office/officeart/2005/8/layout/orgChart1"/>
    <dgm:cxn modelId="{54562DE5-D89C-49C9-B9B2-CC8076328C01}" type="presParOf" srcId="{86BCF677-5332-4A17-89A9-388E2AB9EE1A}" destId="{92566200-5FA3-4688-B824-AC3B7F218EA6}" srcOrd="9" destOrd="0" presId="urn:microsoft.com/office/officeart/2005/8/layout/orgChart1"/>
    <dgm:cxn modelId="{AE3950B0-15D1-49D4-8AC3-F3AB0ED8911F}" type="presParOf" srcId="{92566200-5FA3-4688-B824-AC3B7F218EA6}" destId="{BEA00E4B-EA65-43E7-B858-4FBC8DB1DDAC}" srcOrd="0" destOrd="0" presId="urn:microsoft.com/office/officeart/2005/8/layout/orgChart1"/>
    <dgm:cxn modelId="{D988D46B-3915-4D09-8B06-44300190561A}" type="presParOf" srcId="{BEA00E4B-EA65-43E7-B858-4FBC8DB1DDAC}" destId="{BCCFC7F3-E069-4B73-B143-1A70B0A9603F}" srcOrd="0" destOrd="0" presId="urn:microsoft.com/office/officeart/2005/8/layout/orgChart1"/>
    <dgm:cxn modelId="{067075AD-B716-411B-8C5F-F1B25747555C}" type="presParOf" srcId="{BEA00E4B-EA65-43E7-B858-4FBC8DB1DDAC}" destId="{E8620AB3-8154-45BC-B08E-BC3E42CDD39C}" srcOrd="1" destOrd="0" presId="urn:microsoft.com/office/officeart/2005/8/layout/orgChart1"/>
    <dgm:cxn modelId="{1A72D030-707F-43B3-8892-A6F9703DBC37}" type="presParOf" srcId="{92566200-5FA3-4688-B824-AC3B7F218EA6}" destId="{F2D292FE-34D8-4C55-BFF9-D595BBADCFEE}" srcOrd="1" destOrd="0" presId="urn:microsoft.com/office/officeart/2005/8/layout/orgChart1"/>
    <dgm:cxn modelId="{E0AFFFA0-3053-40C6-AD6E-A880D4DDD427}" type="presParOf" srcId="{92566200-5FA3-4688-B824-AC3B7F218EA6}" destId="{500F47E2-8BF0-4CFB-9B33-8B77E741F37E}" srcOrd="2" destOrd="0" presId="urn:microsoft.com/office/officeart/2005/8/layout/orgChart1"/>
    <dgm:cxn modelId="{94E31382-5405-49FC-A267-AC6BA3C6192A}" type="presParOf" srcId="{86BCF677-5332-4A17-89A9-388E2AB9EE1A}" destId="{516FC856-C74B-4F73-87EE-0629E405431B}" srcOrd="10" destOrd="0" presId="urn:microsoft.com/office/officeart/2005/8/layout/orgChart1"/>
    <dgm:cxn modelId="{97F9B4EC-7DD3-46F9-931B-56828FB94E08}" type="presParOf" srcId="{86BCF677-5332-4A17-89A9-388E2AB9EE1A}" destId="{594AB278-9D04-4B07-B094-CADCF3A697D0}" srcOrd="11" destOrd="0" presId="urn:microsoft.com/office/officeart/2005/8/layout/orgChart1"/>
    <dgm:cxn modelId="{AD025403-C509-4E23-B342-CBEE3E775C83}" type="presParOf" srcId="{594AB278-9D04-4B07-B094-CADCF3A697D0}" destId="{16599B3D-0B2E-40E0-8198-BA3948148902}" srcOrd="0" destOrd="0" presId="urn:microsoft.com/office/officeart/2005/8/layout/orgChart1"/>
    <dgm:cxn modelId="{A9B63C1B-0DDF-479B-A8BC-18B88463C1D0}" type="presParOf" srcId="{16599B3D-0B2E-40E0-8198-BA3948148902}" destId="{519083C6-D1E5-45E7-AF29-A67B2F27748C}" srcOrd="0" destOrd="0" presId="urn:microsoft.com/office/officeart/2005/8/layout/orgChart1"/>
    <dgm:cxn modelId="{9AA4882E-F051-4997-A176-BEDA0C332C96}" type="presParOf" srcId="{16599B3D-0B2E-40E0-8198-BA3948148902}" destId="{988C7257-1105-4146-8315-8B164A27112A}" srcOrd="1" destOrd="0" presId="urn:microsoft.com/office/officeart/2005/8/layout/orgChart1"/>
    <dgm:cxn modelId="{D692E338-276A-46F2-AE84-931BFCC26C57}" type="presParOf" srcId="{594AB278-9D04-4B07-B094-CADCF3A697D0}" destId="{E35449E3-94C4-4B1F-AF43-4CE770F2C8ED}" srcOrd="1" destOrd="0" presId="urn:microsoft.com/office/officeart/2005/8/layout/orgChart1"/>
    <dgm:cxn modelId="{8B8E290D-1FB5-4C24-831B-B4612519DCA6}" type="presParOf" srcId="{594AB278-9D04-4B07-B094-CADCF3A697D0}" destId="{955016FE-1F1A-41E4-AE2B-401909A588FA}" srcOrd="2" destOrd="0" presId="urn:microsoft.com/office/officeart/2005/8/layout/orgChart1"/>
    <dgm:cxn modelId="{9099EC26-DC93-41D7-AE9B-3CF411E12A24}" type="presParOf" srcId="{86BCF677-5332-4A17-89A9-388E2AB9EE1A}" destId="{D195D20A-B630-422A-899E-E50EDC8A0BE6}" srcOrd="12" destOrd="0" presId="urn:microsoft.com/office/officeart/2005/8/layout/orgChart1"/>
    <dgm:cxn modelId="{BB34A71A-BFB4-4975-8D93-95F9EF0B871E}" type="presParOf" srcId="{86BCF677-5332-4A17-89A9-388E2AB9EE1A}" destId="{C638C367-0470-4D39-9A36-0996988EDD15}" srcOrd="13" destOrd="0" presId="urn:microsoft.com/office/officeart/2005/8/layout/orgChart1"/>
    <dgm:cxn modelId="{D460C5DB-CFDB-4BA9-AB8C-266C675A6BD2}" type="presParOf" srcId="{C638C367-0470-4D39-9A36-0996988EDD15}" destId="{0098F44B-86A2-4D55-AD11-C6992DAB652D}" srcOrd="0" destOrd="0" presId="urn:microsoft.com/office/officeart/2005/8/layout/orgChart1"/>
    <dgm:cxn modelId="{9E866B21-31EC-4B61-91D9-0BF118C9133B}" type="presParOf" srcId="{0098F44B-86A2-4D55-AD11-C6992DAB652D}" destId="{27E6CC28-A893-477E-A7E5-EF7D9A49BE42}" srcOrd="0" destOrd="0" presId="urn:microsoft.com/office/officeart/2005/8/layout/orgChart1"/>
    <dgm:cxn modelId="{9BBECD59-2F43-46EB-87A6-013B9F86ACDD}" type="presParOf" srcId="{0098F44B-86A2-4D55-AD11-C6992DAB652D}" destId="{71F77543-85F3-4615-B92B-323392FD2528}" srcOrd="1" destOrd="0" presId="urn:microsoft.com/office/officeart/2005/8/layout/orgChart1"/>
    <dgm:cxn modelId="{0A6730CD-91EE-4CCC-8AD5-A53607CC46C9}" type="presParOf" srcId="{C638C367-0470-4D39-9A36-0996988EDD15}" destId="{103B8FB2-14DE-4712-9E5E-73FC541A9F59}" srcOrd="1" destOrd="0" presId="urn:microsoft.com/office/officeart/2005/8/layout/orgChart1"/>
    <dgm:cxn modelId="{D0497A50-BBAC-42F7-AB28-F70E45176DE7}" type="presParOf" srcId="{C638C367-0470-4D39-9A36-0996988EDD15}" destId="{A43E4462-F48F-4FF7-9718-E6E970BA8D93}" srcOrd="2" destOrd="0" presId="urn:microsoft.com/office/officeart/2005/8/layout/orgChart1"/>
    <dgm:cxn modelId="{093B046B-CD6E-4857-825D-B3B905228906}" type="presParOf" srcId="{9BF42123-CDBF-4CDF-B9D6-3A5BD4A35833}" destId="{C1194335-EBC3-4FA8-96F1-6B6A65C1B421}" srcOrd="2" destOrd="0" presId="urn:microsoft.com/office/officeart/2005/8/layout/orgChart1"/>
    <dgm:cxn modelId="{2CF62A8E-3C87-4D0E-9B7F-BFA50270E14E}" type="presParOf" srcId="{499AC962-8845-4F23-86D1-965C09800D4E}" destId="{6493A24C-1155-409F-BDD6-4F0E91B0F17A}" srcOrd="2" destOrd="0" presId="urn:microsoft.com/office/officeart/2005/8/layout/orgChart1"/>
    <dgm:cxn modelId="{7CE2BA01-7B7C-44B5-84C1-7AE632BB3CEA}" type="presParOf" srcId="{499AC962-8845-4F23-86D1-965C09800D4E}" destId="{90D9005F-C559-4610-B1BC-0EA5E665636A}" srcOrd="3" destOrd="0" presId="urn:microsoft.com/office/officeart/2005/8/layout/orgChart1"/>
    <dgm:cxn modelId="{D9FC9B0E-447C-4254-BCC9-E1088F5AC84D}" type="presParOf" srcId="{90D9005F-C559-4610-B1BC-0EA5E665636A}" destId="{4025CDD3-219E-403C-B2C7-25A0B2139ED1}" srcOrd="0" destOrd="0" presId="urn:microsoft.com/office/officeart/2005/8/layout/orgChart1"/>
    <dgm:cxn modelId="{CC1E8A8D-8A7E-4B2B-B86B-8BA3755FC46F}" type="presParOf" srcId="{4025CDD3-219E-403C-B2C7-25A0B2139ED1}" destId="{FACA99F6-89DF-471D-9520-0F20CE1EC054}" srcOrd="0" destOrd="0" presId="urn:microsoft.com/office/officeart/2005/8/layout/orgChart1"/>
    <dgm:cxn modelId="{46A17EC5-D6A1-4428-B759-1633BA704DD3}" type="presParOf" srcId="{4025CDD3-219E-403C-B2C7-25A0B2139ED1}" destId="{CB2A8F8C-9164-4119-BB1A-2B4AB7971210}" srcOrd="1" destOrd="0" presId="urn:microsoft.com/office/officeart/2005/8/layout/orgChart1"/>
    <dgm:cxn modelId="{DCF534C8-3CB2-4A2E-A3F6-9FD37372D511}" type="presParOf" srcId="{90D9005F-C559-4610-B1BC-0EA5E665636A}" destId="{5959C5A4-40E6-4A2E-9F5E-F26518C2DEEA}" srcOrd="1" destOrd="0" presId="urn:microsoft.com/office/officeart/2005/8/layout/orgChart1"/>
    <dgm:cxn modelId="{44CC710F-D59D-4235-B7CF-C1B0F0AACE9C}" type="presParOf" srcId="{5959C5A4-40E6-4A2E-9F5E-F26518C2DEEA}" destId="{33F6E5C4-ECF8-4420-AE19-5EC88D4B8226}" srcOrd="0" destOrd="0" presId="urn:microsoft.com/office/officeart/2005/8/layout/orgChart1"/>
    <dgm:cxn modelId="{8265F124-12D2-42B2-95FA-5C3A6EF5EAC0}" type="presParOf" srcId="{5959C5A4-40E6-4A2E-9F5E-F26518C2DEEA}" destId="{9CC1C66B-A610-457D-B1F3-1D9980E82904}" srcOrd="1" destOrd="0" presId="urn:microsoft.com/office/officeart/2005/8/layout/orgChart1"/>
    <dgm:cxn modelId="{DC78484B-F84F-4BA9-8F70-FEC704B57FBB}" type="presParOf" srcId="{9CC1C66B-A610-457D-B1F3-1D9980E82904}" destId="{BEA3DEB1-79C3-45A9-9ECF-7940E1DF417D}" srcOrd="0" destOrd="0" presId="urn:microsoft.com/office/officeart/2005/8/layout/orgChart1"/>
    <dgm:cxn modelId="{A749E6A3-1FF2-4646-806B-5267223407FA}" type="presParOf" srcId="{BEA3DEB1-79C3-45A9-9ECF-7940E1DF417D}" destId="{842FC0D3-AF38-44E7-A2F4-4ABFA8BF005B}" srcOrd="0" destOrd="0" presId="urn:microsoft.com/office/officeart/2005/8/layout/orgChart1"/>
    <dgm:cxn modelId="{9921AE07-4EFA-485A-AE5A-682CA3CBC925}" type="presParOf" srcId="{BEA3DEB1-79C3-45A9-9ECF-7940E1DF417D}" destId="{1191E728-4C4E-4886-85D8-94D6C1F84321}" srcOrd="1" destOrd="0" presId="urn:microsoft.com/office/officeart/2005/8/layout/orgChart1"/>
    <dgm:cxn modelId="{7D4A5713-F26F-43E0-A79D-F5A4983EB502}" type="presParOf" srcId="{9CC1C66B-A610-457D-B1F3-1D9980E82904}" destId="{E61231A1-13FB-45F8-937F-811438A73103}" srcOrd="1" destOrd="0" presId="urn:microsoft.com/office/officeart/2005/8/layout/orgChart1"/>
    <dgm:cxn modelId="{4C67E784-E569-4FF6-9227-ED50FA3C1783}" type="presParOf" srcId="{E61231A1-13FB-45F8-937F-811438A73103}" destId="{B02DA8BF-06BD-42F4-8220-3F04FBA1BFEC}" srcOrd="0" destOrd="0" presId="urn:microsoft.com/office/officeart/2005/8/layout/orgChart1"/>
    <dgm:cxn modelId="{4E18DA4D-23CD-4914-863A-60755E3C260F}" type="presParOf" srcId="{E61231A1-13FB-45F8-937F-811438A73103}" destId="{CD6A0A4E-4B6A-4D63-A131-96ACE10D780E}" srcOrd="1" destOrd="0" presId="urn:microsoft.com/office/officeart/2005/8/layout/orgChart1"/>
    <dgm:cxn modelId="{9224E676-51C4-43EC-8291-A34404DCD713}" type="presParOf" srcId="{CD6A0A4E-4B6A-4D63-A131-96ACE10D780E}" destId="{C0179A58-42CB-482C-93EE-1522C8819A14}" srcOrd="0" destOrd="0" presId="urn:microsoft.com/office/officeart/2005/8/layout/orgChart1"/>
    <dgm:cxn modelId="{DA047D39-9421-411F-94F8-10598FA6D5B2}" type="presParOf" srcId="{C0179A58-42CB-482C-93EE-1522C8819A14}" destId="{3FB4DECB-4B0E-4BFE-A74F-4D98D04FD961}" srcOrd="0" destOrd="0" presId="urn:microsoft.com/office/officeart/2005/8/layout/orgChart1"/>
    <dgm:cxn modelId="{2DC23271-E754-46AB-B95F-73F48D97D4AD}" type="presParOf" srcId="{C0179A58-42CB-482C-93EE-1522C8819A14}" destId="{9DBE2A7F-7335-443F-A2E2-85187DD5EA9D}" srcOrd="1" destOrd="0" presId="urn:microsoft.com/office/officeart/2005/8/layout/orgChart1"/>
    <dgm:cxn modelId="{DE012BF2-C7EC-49C1-9B70-351A262FF5FF}" type="presParOf" srcId="{CD6A0A4E-4B6A-4D63-A131-96ACE10D780E}" destId="{FB380FDA-903B-49D1-89F7-17D0D445BCD2}" srcOrd="1" destOrd="0" presId="urn:microsoft.com/office/officeart/2005/8/layout/orgChart1"/>
    <dgm:cxn modelId="{19EE586E-F3A8-47E4-85CC-BB1D92C8C94F}" type="presParOf" srcId="{FB380FDA-903B-49D1-89F7-17D0D445BCD2}" destId="{60A568B4-63B5-41BE-82B0-82DCBC0D0941}" srcOrd="0" destOrd="0" presId="urn:microsoft.com/office/officeart/2005/8/layout/orgChart1"/>
    <dgm:cxn modelId="{1EC2FF26-F03F-4D5F-9A95-20EEB6006129}" type="presParOf" srcId="{FB380FDA-903B-49D1-89F7-17D0D445BCD2}" destId="{0522A9E6-E60D-460A-9E0D-8410A3C87CEA}" srcOrd="1" destOrd="0" presId="urn:microsoft.com/office/officeart/2005/8/layout/orgChart1"/>
    <dgm:cxn modelId="{13A029D0-25DE-46A1-A816-BA35FB3BA59D}" type="presParOf" srcId="{0522A9E6-E60D-460A-9E0D-8410A3C87CEA}" destId="{44FBF35C-37EC-49A1-9754-8DB24DABC313}" srcOrd="0" destOrd="0" presId="urn:microsoft.com/office/officeart/2005/8/layout/orgChart1"/>
    <dgm:cxn modelId="{B3A82627-9494-405A-8207-BA9E7BAC63E1}" type="presParOf" srcId="{44FBF35C-37EC-49A1-9754-8DB24DABC313}" destId="{05F6763A-D0FC-473A-9BDA-6E1DB95E6694}" srcOrd="0" destOrd="0" presId="urn:microsoft.com/office/officeart/2005/8/layout/orgChart1"/>
    <dgm:cxn modelId="{A5E03395-21AD-42D0-AC0E-34ABD99320AA}" type="presParOf" srcId="{44FBF35C-37EC-49A1-9754-8DB24DABC313}" destId="{A953ECCA-3078-4DF4-A4F6-7A799C773C35}" srcOrd="1" destOrd="0" presId="urn:microsoft.com/office/officeart/2005/8/layout/orgChart1"/>
    <dgm:cxn modelId="{30C2CB69-79A4-4CED-9FD8-71086A1A9A26}" type="presParOf" srcId="{0522A9E6-E60D-460A-9E0D-8410A3C87CEA}" destId="{3B82D9B9-BFF9-4604-A7D2-62E64A15DC84}" srcOrd="1" destOrd="0" presId="urn:microsoft.com/office/officeart/2005/8/layout/orgChart1"/>
    <dgm:cxn modelId="{19B1BF47-41AA-4C54-8DD8-E67BA80FE711}" type="presParOf" srcId="{3B82D9B9-BFF9-4604-A7D2-62E64A15DC84}" destId="{5552857C-78E0-41B6-B768-60C7D263AAB8}" srcOrd="0" destOrd="0" presId="urn:microsoft.com/office/officeart/2005/8/layout/orgChart1"/>
    <dgm:cxn modelId="{233B0B3D-6E88-4C67-907F-4AA4F7C97BCB}" type="presParOf" srcId="{3B82D9B9-BFF9-4604-A7D2-62E64A15DC84}" destId="{2BA3842D-7B8B-4D43-8C9A-7672C2A9F11D}" srcOrd="1" destOrd="0" presId="urn:microsoft.com/office/officeart/2005/8/layout/orgChart1"/>
    <dgm:cxn modelId="{C6710DEB-DA6E-4119-8DE4-705B68BB5A69}" type="presParOf" srcId="{2BA3842D-7B8B-4D43-8C9A-7672C2A9F11D}" destId="{E5B0637E-D702-4FE0-8990-ABC968981E4D}" srcOrd="0" destOrd="0" presId="urn:microsoft.com/office/officeart/2005/8/layout/orgChart1"/>
    <dgm:cxn modelId="{8142D104-6566-4706-81DF-370BDC71A356}" type="presParOf" srcId="{E5B0637E-D702-4FE0-8990-ABC968981E4D}" destId="{46C65785-670C-44FD-B517-52DB98ABCECF}" srcOrd="0" destOrd="0" presId="urn:microsoft.com/office/officeart/2005/8/layout/orgChart1"/>
    <dgm:cxn modelId="{744037A8-D28A-4C2B-85DF-68BB18CEF0F6}" type="presParOf" srcId="{E5B0637E-D702-4FE0-8990-ABC968981E4D}" destId="{003D3A8B-6BCE-41F1-99FA-7EBF5C9DC060}" srcOrd="1" destOrd="0" presId="urn:microsoft.com/office/officeart/2005/8/layout/orgChart1"/>
    <dgm:cxn modelId="{C5251C0B-6E66-45A9-B22C-F831D1B59243}" type="presParOf" srcId="{2BA3842D-7B8B-4D43-8C9A-7672C2A9F11D}" destId="{8ABA2CD5-E2FC-4781-AA8C-1F33BA081415}" srcOrd="1" destOrd="0" presId="urn:microsoft.com/office/officeart/2005/8/layout/orgChart1"/>
    <dgm:cxn modelId="{F6682B2E-1199-4577-89AD-052131380EED}" type="presParOf" srcId="{8ABA2CD5-E2FC-4781-AA8C-1F33BA081415}" destId="{2CBBE6C1-BD5D-4821-93D9-3C761D1319F8}" srcOrd="0" destOrd="0" presId="urn:microsoft.com/office/officeart/2005/8/layout/orgChart1"/>
    <dgm:cxn modelId="{D4645FA1-B38F-4090-83AA-79FC01295723}" type="presParOf" srcId="{8ABA2CD5-E2FC-4781-AA8C-1F33BA081415}" destId="{7FFF06A7-2D73-4C77-884D-AF6BD7551E30}" srcOrd="1" destOrd="0" presId="urn:microsoft.com/office/officeart/2005/8/layout/orgChart1"/>
    <dgm:cxn modelId="{05B41C23-10DB-4F49-830D-207DF99581AE}" type="presParOf" srcId="{7FFF06A7-2D73-4C77-884D-AF6BD7551E30}" destId="{6827FB53-D7FF-4B0C-9EFB-688E87F6BD3B}" srcOrd="0" destOrd="0" presId="urn:microsoft.com/office/officeart/2005/8/layout/orgChart1"/>
    <dgm:cxn modelId="{434D6A9B-29AA-4863-9534-456B6BB5B477}" type="presParOf" srcId="{6827FB53-D7FF-4B0C-9EFB-688E87F6BD3B}" destId="{F9540422-3110-40CF-AB4B-3A8ECA56D41A}" srcOrd="0" destOrd="0" presId="urn:microsoft.com/office/officeart/2005/8/layout/orgChart1"/>
    <dgm:cxn modelId="{FD0D1629-E703-4D6E-AF1C-FEEE4AD01A07}" type="presParOf" srcId="{6827FB53-D7FF-4B0C-9EFB-688E87F6BD3B}" destId="{7F6621E8-1C61-4C26-AF14-B97D297ECFEB}" srcOrd="1" destOrd="0" presId="urn:microsoft.com/office/officeart/2005/8/layout/orgChart1"/>
    <dgm:cxn modelId="{9D09278A-513F-4CCF-B241-2AA3C2B92954}" type="presParOf" srcId="{7FFF06A7-2D73-4C77-884D-AF6BD7551E30}" destId="{595941F9-0C93-44EB-B537-8C0A71CCDFC9}" srcOrd="1" destOrd="0" presId="urn:microsoft.com/office/officeart/2005/8/layout/orgChart1"/>
    <dgm:cxn modelId="{0733F920-7FA7-458C-B81F-FBD8F91CB361}" type="presParOf" srcId="{595941F9-0C93-44EB-B537-8C0A71CCDFC9}" destId="{64C3ED81-8DF3-4BED-8B9E-3A8192A6B631}" srcOrd="0" destOrd="0" presId="urn:microsoft.com/office/officeart/2005/8/layout/orgChart1"/>
    <dgm:cxn modelId="{0967E3F0-FBED-4578-8120-9CE334241301}" type="presParOf" srcId="{595941F9-0C93-44EB-B537-8C0A71CCDFC9}" destId="{C41BB44A-F94E-47A0-A6DD-6D620E8F5428}" srcOrd="1" destOrd="0" presId="urn:microsoft.com/office/officeart/2005/8/layout/orgChart1"/>
    <dgm:cxn modelId="{8A0DA6E9-1F9F-4E33-9ECB-A6FF8F0AFD3B}" type="presParOf" srcId="{C41BB44A-F94E-47A0-A6DD-6D620E8F5428}" destId="{2277D364-049C-41C4-9BF9-9C874416CC44}" srcOrd="0" destOrd="0" presId="urn:microsoft.com/office/officeart/2005/8/layout/orgChart1"/>
    <dgm:cxn modelId="{C7DEFD4C-699E-4B7E-80BD-4DF50E0E8B98}" type="presParOf" srcId="{2277D364-049C-41C4-9BF9-9C874416CC44}" destId="{FDF7D082-C9CB-4926-9FF4-A07D452339DB}" srcOrd="0" destOrd="0" presId="urn:microsoft.com/office/officeart/2005/8/layout/orgChart1"/>
    <dgm:cxn modelId="{A9C7D9E5-2FC9-4F07-8089-77E69320DC9D}" type="presParOf" srcId="{2277D364-049C-41C4-9BF9-9C874416CC44}" destId="{C041DB85-2DE2-434F-8295-546D9A3BEFA7}" srcOrd="1" destOrd="0" presId="urn:microsoft.com/office/officeart/2005/8/layout/orgChart1"/>
    <dgm:cxn modelId="{DABD81CA-B655-4927-AE10-A65F451F56BC}" type="presParOf" srcId="{C41BB44A-F94E-47A0-A6DD-6D620E8F5428}" destId="{455674AF-CFE0-4305-9210-E69C674A18AF}" srcOrd="1" destOrd="0" presId="urn:microsoft.com/office/officeart/2005/8/layout/orgChart1"/>
    <dgm:cxn modelId="{03205D99-81E8-4ADA-ACB8-FB3B94427192}" type="presParOf" srcId="{C41BB44A-F94E-47A0-A6DD-6D620E8F5428}" destId="{E3836525-17AB-46F9-A435-93679DEA46E1}" srcOrd="2" destOrd="0" presId="urn:microsoft.com/office/officeart/2005/8/layout/orgChart1"/>
    <dgm:cxn modelId="{9FA0D208-3A44-4996-AF3D-68681F648D25}" type="presParOf" srcId="{7FFF06A7-2D73-4C77-884D-AF6BD7551E30}" destId="{830167B2-E5E9-476C-A1C6-75DE601A40AD}" srcOrd="2" destOrd="0" presId="urn:microsoft.com/office/officeart/2005/8/layout/orgChart1"/>
    <dgm:cxn modelId="{CDE4F0AB-5B60-457E-BB12-676F4BA66768}" type="presParOf" srcId="{2BA3842D-7B8B-4D43-8C9A-7672C2A9F11D}" destId="{4976EF44-3548-4405-94EB-F09BF23B5509}" srcOrd="2" destOrd="0" presId="urn:microsoft.com/office/officeart/2005/8/layout/orgChart1"/>
    <dgm:cxn modelId="{40404CED-166D-452B-A105-8C25A51E90C6}" type="presParOf" srcId="{0522A9E6-E60D-460A-9E0D-8410A3C87CEA}" destId="{F8A21255-E118-48F8-BC33-9D655B904B62}" srcOrd="2" destOrd="0" presId="urn:microsoft.com/office/officeart/2005/8/layout/orgChart1"/>
    <dgm:cxn modelId="{D9E7235B-97CE-40D2-A7AA-0327F3256DE8}" type="presParOf" srcId="{CD6A0A4E-4B6A-4D63-A131-96ACE10D780E}" destId="{B15639FB-5536-41A5-A634-F1242A2E6530}" srcOrd="2" destOrd="0" presId="urn:microsoft.com/office/officeart/2005/8/layout/orgChart1"/>
    <dgm:cxn modelId="{4240EA12-044D-4FF5-ABEA-646712FACD19}" type="presParOf" srcId="{9CC1C66B-A610-457D-B1F3-1D9980E82904}" destId="{E70CB011-6B75-4920-A4C3-F68E41D74532}" srcOrd="2" destOrd="0" presId="urn:microsoft.com/office/officeart/2005/8/layout/orgChart1"/>
    <dgm:cxn modelId="{FF603160-D256-414D-812F-E2E17D4241AB}" type="presParOf" srcId="{90D9005F-C559-4610-B1BC-0EA5E665636A}" destId="{8E0E4223-EFA9-43F3-B93E-A886EFF86470}" srcOrd="2" destOrd="0" presId="urn:microsoft.com/office/officeart/2005/8/layout/orgChart1"/>
    <dgm:cxn modelId="{BB722D25-2C86-46A0-8D41-DF319921BB31}" type="presParOf" srcId="{499AC962-8845-4F23-86D1-965C09800D4E}" destId="{8DB7F43B-B60D-464F-8524-49A0422F2BF6}" srcOrd="4" destOrd="0" presId="urn:microsoft.com/office/officeart/2005/8/layout/orgChart1"/>
    <dgm:cxn modelId="{BCE40925-94E6-4B21-92C6-2FECD8E4FF63}" type="presParOf" srcId="{499AC962-8845-4F23-86D1-965C09800D4E}" destId="{DCE94AE9-ADFE-41DA-957B-C01DBB5681D1}" srcOrd="5" destOrd="0" presId="urn:microsoft.com/office/officeart/2005/8/layout/orgChart1"/>
    <dgm:cxn modelId="{285AA0DA-A125-4EF7-AEB5-714CD4FDC471}" type="presParOf" srcId="{DCE94AE9-ADFE-41DA-957B-C01DBB5681D1}" destId="{8916852D-ED7D-41E1-B42F-3377BB2990E5}" srcOrd="0" destOrd="0" presId="urn:microsoft.com/office/officeart/2005/8/layout/orgChart1"/>
    <dgm:cxn modelId="{90583299-75ED-48D8-8772-8230A628C62C}" type="presParOf" srcId="{8916852D-ED7D-41E1-B42F-3377BB2990E5}" destId="{A48E0834-E9D0-48A6-8FA2-56D8DDC61055}" srcOrd="0" destOrd="0" presId="urn:microsoft.com/office/officeart/2005/8/layout/orgChart1"/>
    <dgm:cxn modelId="{A73809C9-FF12-4052-9275-9E069EE320BB}" type="presParOf" srcId="{8916852D-ED7D-41E1-B42F-3377BB2990E5}" destId="{8A2300C3-9489-444B-A752-7267A23B2020}" srcOrd="1" destOrd="0" presId="urn:microsoft.com/office/officeart/2005/8/layout/orgChart1"/>
    <dgm:cxn modelId="{E496F066-E562-40ED-B9F2-C1B53EF7D99E}" type="presParOf" srcId="{DCE94AE9-ADFE-41DA-957B-C01DBB5681D1}" destId="{8720ED5E-740B-4B6B-94B9-30480D6A5581}" srcOrd="1" destOrd="0" presId="urn:microsoft.com/office/officeart/2005/8/layout/orgChart1"/>
    <dgm:cxn modelId="{D439A5EE-66BD-4881-A689-8CB3CE54AB13}" type="presParOf" srcId="{8720ED5E-740B-4B6B-94B9-30480D6A5581}" destId="{0BE06CFE-AB16-495B-A5F4-2E0841860762}" srcOrd="0" destOrd="0" presId="urn:microsoft.com/office/officeart/2005/8/layout/orgChart1"/>
    <dgm:cxn modelId="{4C264731-DCEE-436B-AB3C-3440BA69E124}" type="presParOf" srcId="{8720ED5E-740B-4B6B-94B9-30480D6A5581}" destId="{A62F6A70-EDCA-4587-9FD0-FA34AF35DEF3}" srcOrd="1" destOrd="0" presId="urn:microsoft.com/office/officeart/2005/8/layout/orgChart1"/>
    <dgm:cxn modelId="{E3C7A65E-09B9-4A91-96F8-25D1CAE797AB}" type="presParOf" srcId="{A62F6A70-EDCA-4587-9FD0-FA34AF35DEF3}" destId="{0AB08C93-E515-4215-B5D6-ACD6EC478C28}" srcOrd="0" destOrd="0" presId="urn:microsoft.com/office/officeart/2005/8/layout/orgChart1"/>
    <dgm:cxn modelId="{CD460BC2-F063-4540-B223-1ADBC0E161F6}" type="presParOf" srcId="{0AB08C93-E515-4215-B5D6-ACD6EC478C28}" destId="{40FCF840-B26C-4FA9-81E0-ECE7000D78FC}" srcOrd="0" destOrd="0" presId="urn:microsoft.com/office/officeart/2005/8/layout/orgChart1"/>
    <dgm:cxn modelId="{F3AF75A1-AB1F-45DF-A058-B718C8C836D7}" type="presParOf" srcId="{0AB08C93-E515-4215-B5D6-ACD6EC478C28}" destId="{15022F89-99BA-4216-B565-B99EADD8706A}" srcOrd="1" destOrd="0" presId="urn:microsoft.com/office/officeart/2005/8/layout/orgChart1"/>
    <dgm:cxn modelId="{BA4C61F2-3E2A-4E2B-9D84-3DBC5AD1CD62}" type="presParOf" srcId="{A62F6A70-EDCA-4587-9FD0-FA34AF35DEF3}" destId="{C11BE647-D02D-450E-9FC2-5B95EA8D3D2A}" srcOrd="1" destOrd="0" presId="urn:microsoft.com/office/officeart/2005/8/layout/orgChart1"/>
    <dgm:cxn modelId="{AE713ECB-91F9-4C5D-B885-6A5D1EA622F5}" type="presParOf" srcId="{A62F6A70-EDCA-4587-9FD0-FA34AF35DEF3}" destId="{D725DDAE-3ACB-4022-99E1-A88956A15157}" srcOrd="2" destOrd="0" presId="urn:microsoft.com/office/officeart/2005/8/layout/orgChart1"/>
    <dgm:cxn modelId="{67A56718-A89F-4A77-A608-4CC05EE96361}" type="presParOf" srcId="{8720ED5E-740B-4B6B-94B9-30480D6A5581}" destId="{DCC8CD5F-6E09-4CB5-821B-2B200D3D6B2A}" srcOrd="2" destOrd="0" presId="urn:microsoft.com/office/officeart/2005/8/layout/orgChart1"/>
    <dgm:cxn modelId="{5681E284-68C9-4F14-B6A3-CF45BEF02BC6}" type="presParOf" srcId="{8720ED5E-740B-4B6B-94B9-30480D6A5581}" destId="{7AB79286-4F83-4C15-90D2-B5AC4F4F7FDF}" srcOrd="3" destOrd="0" presId="urn:microsoft.com/office/officeart/2005/8/layout/orgChart1"/>
    <dgm:cxn modelId="{F21B5750-A846-43B3-ABF1-876D802BF189}" type="presParOf" srcId="{7AB79286-4F83-4C15-90D2-B5AC4F4F7FDF}" destId="{AC321C32-95ED-4050-8941-8B01389156B2}" srcOrd="0" destOrd="0" presId="urn:microsoft.com/office/officeart/2005/8/layout/orgChart1"/>
    <dgm:cxn modelId="{B3C2CF47-F225-4BE2-89A8-B99BDFDE4D56}" type="presParOf" srcId="{AC321C32-95ED-4050-8941-8B01389156B2}" destId="{AB32C2B2-201A-4629-8F7E-AC71B3A1AE4A}" srcOrd="0" destOrd="0" presId="urn:microsoft.com/office/officeart/2005/8/layout/orgChart1"/>
    <dgm:cxn modelId="{F7094C9D-2C81-4799-9251-8CB7127C9B84}" type="presParOf" srcId="{AC321C32-95ED-4050-8941-8B01389156B2}" destId="{CAC0F3F8-3BFC-4A4E-8B6F-1D099BE3D232}" srcOrd="1" destOrd="0" presId="urn:microsoft.com/office/officeart/2005/8/layout/orgChart1"/>
    <dgm:cxn modelId="{FAE2D60F-0FC7-4912-8E87-ADDC9AFBD64F}" type="presParOf" srcId="{7AB79286-4F83-4C15-90D2-B5AC4F4F7FDF}" destId="{560F437E-68D6-436D-A974-2B6BFEEB5F1F}" srcOrd="1" destOrd="0" presId="urn:microsoft.com/office/officeart/2005/8/layout/orgChart1"/>
    <dgm:cxn modelId="{83CF236A-A90D-4332-89C2-9450F515A095}" type="presParOf" srcId="{7AB79286-4F83-4C15-90D2-B5AC4F4F7FDF}" destId="{41C9BF93-BCB4-4B99-B71F-F93F4F3E8117}" srcOrd="2" destOrd="0" presId="urn:microsoft.com/office/officeart/2005/8/layout/orgChart1"/>
    <dgm:cxn modelId="{6521B3F6-DF21-45FA-BD69-E09FDD9E45AB}" type="presParOf" srcId="{8720ED5E-740B-4B6B-94B9-30480D6A5581}" destId="{CE4CC97C-3F7B-48C5-8FAF-99D431A4A0B6}" srcOrd="4" destOrd="0" presId="urn:microsoft.com/office/officeart/2005/8/layout/orgChart1"/>
    <dgm:cxn modelId="{FC96DC88-11D1-4DDE-9D4F-6CB7794AD887}" type="presParOf" srcId="{8720ED5E-740B-4B6B-94B9-30480D6A5581}" destId="{DDE5164D-9F62-4B17-B323-A9DE05C6F301}" srcOrd="5" destOrd="0" presId="urn:microsoft.com/office/officeart/2005/8/layout/orgChart1"/>
    <dgm:cxn modelId="{15BAEC72-CFE8-4F1E-9315-92E337F02281}" type="presParOf" srcId="{DDE5164D-9F62-4B17-B323-A9DE05C6F301}" destId="{CBB642AB-7D8D-47E3-A8B9-EA7A7D6F6445}" srcOrd="0" destOrd="0" presId="urn:microsoft.com/office/officeart/2005/8/layout/orgChart1"/>
    <dgm:cxn modelId="{90D0D92D-E595-4395-B857-32202B40D553}" type="presParOf" srcId="{CBB642AB-7D8D-47E3-A8B9-EA7A7D6F6445}" destId="{770113E1-8F32-401E-B9EE-648D5906A720}" srcOrd="0" destOrd="0" presId="urn:microsoft.com/office/officeart/2005/8/layout/orgChart1"/>
    <dgm:cxn modelId="{6F8B9DC6-EEEA-4CD1-8D07-BFC75E607D07}" type="presParOf" srcId="{CBB642AB-7D8D-47E3-A8B9-EA7A7D6F6445}" destId="{5A7FC580-0B07-450B-81F7-C96EAAACB70F}" srcOrd="1" destOrd="0" presId="urn:microsoft.com/office/officeart/2005/8/layout/orgChart1"/>
    <dgm:cxn modelId="{470E03E7-FF6A-49DE-BB35-29B82198BBBF}" type="presParOf" srcId="{DDE5164D-9F62-4B17-B323-A9DE05C6F301}" destId="{86F7E567-979E-48BF-B1FB-3729A645D460}" srcOrd="1" destOrd="0" presId="urn:microsoft.com/office/officeart/2005/8/layout/orgChart1"/>
    <dgm:cxn modelId="{27AFB9F7-7367-414A-B11B-6E1D9BFB8A9C}" type="presParOf" srcId="{DDE5164D-9F62-4B17-B323-A9DE05C6F301}" destId="{312A33CC-8FDF-4F65-AE6A-A8F4D87D5525}" srcOrd="2" destOrd="0" presId="urn:microsoft.com/office/officeart/2005/8/layout/orgChart1"/>
    <dgm:cxn modelId="{0FFF1015-30D1-46C5-A031-72994BB25802}" type="presParOf" srcId="{8720ED5E-740B-4B6B-94B9-30480D6A5581}" destId="{9FBD4581-DB93-453E-A088-360204E5BC83}" srcOrd="6" destOrd="0" presId="urn:microsoft.com/office/officeart/2005/8/layout/orgChart1"/>
    <dgm:cxn modelId="{431BBEAF-429B-4B93-A164-641345F19310}" type="presParOf" srcId="{8720ED5E-740B-4B6B-94B9-30480D6A5581}" destId="{602374A7-B78C-4313-A1F0-B582C39B5972}" srcOrd="7" destOrd="0" presId="urn:microsoft.com/office/officeart/2005/8/layout/orgChart1"/>
    <dgm:cxn modelId="{DCDC8D87-01C7-4F3B-AB27-FEC2F4B9FA7D}" type="presParOf" srcId="{602374A7-B78C-4313-A1F0-B582C39B5972}" destId="{ABC7BE8A-F911-4B37-A900-2AA3C69D4037}" srcOrd="0" destOrd="0" presId="urn:microsoft.com/office/officeart/2005/8/layout/orgChart1"/>
    <dgm:cxn modelId="{A1BC23B0-62A5-4BB3-BD80-A5175C005C64}" type="presParOf" srcId="{ABC7BE8A-F911-4B37-A900-2AA3C69D4037}" destId="{DFE08F56-C089-4600-8631-34357EF0A033}" srcOrd="0" destOrd="0" presId="urn:microsoft.com/office/officeart/2005/8/layout/orgChart1"/>
    <dgm:cxn modelId="{CBBCCC8E-5EED-4E25-B76A-F75ADB0E1562}" type="presParOf" srcId="{ABC7BE8A-F911-4B37-A900-2AA3C69D4037}" destId="{14423413-2196-4783-A6FF-24E8DDE4FC46}" srcOrd="1" destOrd="0" presId="urn:microsoft.com/office/officeart/2005/8/layout/orgChart1"/>
    <dgm:cxn modelId="{800BEB12-0E41-4A1F-A2DD-9079C3AB90A2}" type="presParOf" srcId="{602374A7-B78C-4313-A1F0-B582C39B5972}" destId="{6A38616E-BA34-416F-87E4-9D0C5B3248CD}" srcOrd="1" destOrd="0" presId="urn:microsoft.com/office/officeart/2005/8/layout/orgChart1"/>
    <dgm:cxn modelId="{5F1646E4-6588-4004-9B30-93FFF16D41FF}" type="presParOf" srcId="{602374A7-B78C-4313-A1F0-B582C39B5972}" destId="{E82C0937-1316-4765-A4F2-C93576CC9E05}" srcOrd="2" destOrd="0" presId="urn:microsoft.com/office/officeart/2005/8/layout/orgChart1"/>
    <dgm:cxn modelId="{93DFD0DF-F971-4C0C-8820-2DDB2462AA5A}" type="presParOf" srcId="{8720ED5E-740B-4B6B-94B9-30480D6A5581}" destId="{5A24A99B-4906-40E6-AE01-AFC42956BFFA}" srcOrd="8" destOrd="0" presId="urn:microsoft.com/office/officeart/2005/8/layout/orgChart1"/>
    <dgm:cxn modelId="{8019D9D3-B13C-4242-B1E6-F87B919293C8}" type="presParOf" srcId="{8720ED5E-740B-4B6B-94B9-30480D6A5581}" destId="{1E182574-A6EB-49AD-8A76-940E99D4770C}" srcOrd="9" destOrd="0" presId="urn:microsoft.com/office/officeart/2005/8/layout/orgChart1"/>
    <dgm:cxn modelId="{ECA05623-AFE4-40C6-A3FA-F0E17C7D1D8E}" type="presParOf" srcId="{1E182574-A6EB-49AD-8A76-940E99D4770C}" destId="{2A9F33BC-FAA4-40D3-A494-6A60AEAFB2C7}" srcOrd="0" destOrd="0" presId="urn:microsoft.com/office/officeart/2005/8/layout/orgChart1"/>
    <dgm:cxn modelId="{DEA411F3-B33E-49F4-9BFD-48D1963B2C11}" type="presParOf" srcId="{2A9F33BC-FAA4-40D3-A494-6A60AEAFB2C7}" destId="{14276474-4985-4257-BDF5-D73DC577BE04}" srcOrd="0" destOrd="0" presId="urn:microsoft.com/office/officeart/2005/8/layout/orgChart1"/>
    <dgm:cxn modelId="{C122E4BF-86A0-43F8-996B-2CB249C0B530}" type="presParOf" srcId="{2A9F33BC-FAA4-40D3-A494-6A60AEAFB2C7}" destId="{0329E2F8-53E6-43FD-82BB-C65CD8B272DA}" srcOrd="1" destOrd="0" presId="urn:microsoft.com/office/officeart/2005/8/layout/orgChart1"/>
    <dgm:cxn modelId="{617EC70A-1595-4F5C-84B8-8DF4561EA70B}" type="presParOf" srcId="{1E182574-A6EB-49AD-8A76-940E99D4770C}" destId="{9EFA72D2-CC77-4BAE-A58B-19B3A282F62E}" srcOrd="1" destOrd="0" presId="urn:microsoft.com/office/officeart/2005/8/layout/orgChart1"/>
    <dgm:cxn modelId="{0504BF2E-3D45-4172-B284-E990C21353B6}" type="presParOf" srcId="{1E182574-A6EB-49AD-8A76-940E99D4770C}" destId="{07E8B22E-028B-4932-88D7-09143FFD96EA}" srcOrd="2" destOrd="0" presId="urn:microsoft.com/office/officeart/2005/8/layout/orgChart1"/>
    <dgm:cxn modelId="{888EDA88-CAE0-4102-AB9A-84A42AFB4235}" type="presParOf" srcId="{8720ED5E-740B-4B6B-94B9-30480D6A5581}" destId="{FDC26FA3-9EED-461E-886C-D1F20696F8D5}" srcOrd="10" destOrd="0" presId="urn:microsoft.com/office/officeart/2005/8/layout/orgChart1"/>
    <dgm:cxn modelId="{449E79E9-3D3C-4F13-A34A-6BEC9AC8FC52}" type="presParOf" srcId="{8720ED5E-740B-4B6B-94B9-30480D6A5581}" destId="{DFE0B5F7-E2D1-4697-91AC-13A545F4A2A6}" srcOrd="11" destOrd="0" presId="urn:microsoft.com/office/officeart/2005/8/layout/orgChart1"/>
    <dgm:cxn modelId="{C5BA959E-7801-46FC-ACDD-C00E5F531947}" type="presParOf" srcId="{DFE0B5F7-E2D1-4697-91AC-13A545F4A2A6}" destId="{0B07F684-CE91-4D3A-A772-33D99C600291}" srcOrd="0" destOrd="0" presId="urn:microsoft.com/office/officeart/2005/8/layout/orgChart1"/>
    <dgm:cxn modelId="{AB33AD25-4265-4E63-B485-CACD9974D51A}" type="presParOf" srcId="{0B07F684-CE91-4D3A-A772-33D99C600291}" destId="{47E3C43B-34A7-4C1E-81FB-03431C4146CE}" srcOrd="0" destOrd="0" presId="urn:microsoft.com/office/officeart/2005/8/layout/orgChart1"/>
    <dgm:cxn modelId="{EE9551CC-EBE4-4CB5-88B1-3C39A6CDB0C6}" type="presParOf" srcId="{0B07F684-CE91-4D3A-A772-33D99C600291}" destId="{55C4D5C9-58BD-4195-95DC-6038E25A5477}" srcOrd="1" destOrd="0" presId="urn:microsoft.com/office/officeart/2005/8/layout/orgChart1"/>
    <dgm:cxn modelId="{F5634649-1FED-46EC-A30B-08C3D2B3B5B3}" type="presParOf" srcId="{DFE0B5F7-E2D1-4697-91AC-13A545F4A2A6}" destId="{73DC3FD4-1159-4DAB-918F-2354C0CD351E}" srcOrd="1" destOrd="0" presId="urn:microsoft.com/office/officeart/2005/8/layout/orgChart1"/>
    <dgm:cxn modelId="{2BFF47E4-74D9-4C2B-974E-6E1BFE34D8C0}" type="presParOf" srcId="{DFE0B5F7-E2D1-4697-91AC-13A545F4A2A6}" destId="{15D50BE7-B860-4423-9CD3-07DFBDDAEC22}" srcOrd="2" destOrd="0" presId="urn:microsoft.com/office/officeart/2005/8/layout/orgChart1"/>
    <dgm:cxn modelId="{51D85CDE-3AC1-4CFC-AB5E-75CDA9BEF358}" type="presParOf" srcId="{DCE94AE9-ADFE-41DA-957B-C01DBB5681D1}" destId="{032D6C7D-7476-4726-B567-70180F88C064}" srcOrd="2" destOrd="0" presId="urn:microsoft.com/office/officeart/2005/8/layout/orgChart1"/>
    <dgm:cxn modelId="{71E7F7FA-08E3-4AD5-8C34-47187497671B}" type="presParOf" srcId="{BA55920A-7423-4592-9479-59F7A7F1DE94}" destId="{77899814-EB35-4BE1-840C-4A4B7D0E6D6B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7B5EF6-221B-4CCB-9DEA-1083E36DDD0B}" type="doc">
      <dgm:prSet loTypeId="urn:microsoft.com/office/officeart/2005/8/layout/vList2" loCatId="list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pl-PL"/>
        </a:p>
      </dgm:t>
    </dgm:pt>
    <dgm:pt modelId="{B6886826-ADC3-46C8-896D-4A5BA461AE17}">
      <dgm:prSet phldrT="[Tekst]" custT="1"/>
      <dgm:spPr/>
      <dgm:t>
        <a:bodyPr/>
        <a:lstStyle/>
        <a:p>
          <a:r>
            <a:rPr lang="pl-PL" altLang="pl-PL" sz="2200" dirty="0">
              <a:solidFill>
                <a:schemeClr val="tx1"/>
              </a:solidFill>
              <a:latin typeface="Calibri" panose="020F0502020204030204" pitchFamily="34" charset="0"/>
            </a:rPr>
            <a:t>kierowano do służby patrolowej  </a:t>
          </a:r>
          <a:r>
            <a:rPr lang="pl-PL" altLang="pl-PL" sz="2200" b="1" dirty="0">
              <a:solidFill>
                <a:schemeClr val="tx1"/>
              </a:solidFill>
              <a:latin typeface="Calibri" panose="020F0502020204030204" pitchFamily="34" charset="0"/>
            </a:rPr>
            <a:t>76</a:t>
          </a:r>
          <a:r>
            <a:rPr lang="pl-PL" altLang="pl-PL" sz="2200" dirty="0">
              <a:solidFill>
                <a:schemeClr val="tx1"/>
              </a:solidFill>
              <a:latin typeface="Calibri" panose="020F0502020204030204" pitchFamily="34" charset="0"/>
            </a:rPr>
            <a:t>  policjantów prewencji  </a:t>
          </a:r>
          <a:r>
            <a:rPr lang="pl-PL" altLang="pl-PL" sz="1400" dirty="0">
              <a:solidFill>
                <a:schemeClr val="tx1"/>
              </a:solidFill>
              <a:latin typeface="Calibri" panose="020F0502020204030204" pitchFamily="34" charset="0"/>
            </a:rPr>
            <a:t>(bez ruchu drogowego) </a:t>
          </a:r>
          <a:endParaRPr lang="pl-PL" sz="2200" dirty="0">
            <a:solidFill>
              <a:schemeClr val="tx1"/>
            </a:solidFill>
          </a:endParaRPr>
        </a:p>
      </dgm:t>
    </dgm:pt>
    <dgm:pt modelId="{E5C1709B-3E1B-4CD9-9A47-431F831BF152}" type="parTrans" cxnId="{BE349FB3-5BEA-4B54-851C-5D791A3DDB9C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BBBB886D-E6DB-4CD8-9E2E-486367D2CDFD}" type="sibTrans" cxnId="{BE349FB3-5BEA-4B54-851C-5D791A3DDB9C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F3C74F89-AD60-4D55-B5CC-A2DA4A1E5881}">
      <dgm:prSet phldrT="[Tekst]" custT="1"/>
      <dgm:spPr/>
      <dgm:t>
        <a:bodyPr/>
        <a:lstStyle/>
        <a:p>
          <a:r>
            <a:rPr lang="pl-PL" altLang="pl-PL" sz="2200" dirty="0">
              <a:solidFill>
                <a:schemeClr val="tx1"/>
              </a:solidFill>
              <a:latin typeface="Calibri" panose="020F0502020204030204" pitchFamily="34" charset="0"/>
            </a:rPr>
            <a:t>kierowano do służby na drogach  </a:t>
          </a:r>
          <a:r>
            <a:rPr lang="pl-PL" altLang="pl-PL" sz="2200" b="1" dirty="0">
              <a:solidFill>
                <a:schemeClr val="tx1"/>
              </a:solidFill>
              <a:latin typeface="Calibri" panose="020F0502020204030204" pitchFamily="34" charset="0"/>
            </a:rPr>
            <a:t>26</a:t>
          </a:r>
          <a:r>
            <a:rPr lang="pl-PL" altLang="pl-PL" sz="2200" dirty="0">
              <a:solidFill>
                <a:schemeClr val="tx1"/>
              </a:solidFill>
              <a:latin typeface="Calibri" panose="020F0502020204030204" pitchFamily="34" charset="0"/>
            </a:rPr>
            <a:t>  policjantów ruchu drogowego</a:t>
          </a:r>
          <a:endParaRPr lang="pl-PL" sz="2200" dirty="0">
            <a:solidFill>
              <a:schemeClr val="tx1"/>
            </a:solidFill>
          </a:endParaRPr>
        </a:p>
      </dgm:t>
    </dgm:pt>
    <dgm:pt modelId="{B407B1F6-5EDA-4C21-A74B-6F320376323E}" type="parTrans" cxnId="{4D340E6E-D2C5-4F16-A7C6-E495298B61B3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A3ED30DD-9F47-45B2-BCE6-E9010378C94A}" type="sibTrans" cxnId="{4D340E6E-D2C5-4F16-A7C6-E495298B61B3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6981F32E-A87E-4C36-966C-4DEDE177609D}">
      <dgm:prSet phldrT="[Tekst]" custT="1"/>
      <dgm:spPr/>
      <dgm:t>
        <a:bodyPr/>
        <a:lstStyle/>
        <a:p>
          <a:r>
            <a:rPr lang="pl-PL" altLang="pl-PL" sz="2200" dirty="0">
              <a:solidFill>
                <a:schemeClr val="tx1"/>
              </a:solidFill>
              <a:latin typeface="Calibri" panose="020F0502020204030204" pitchFamily="34" charset="0"/>
            </a:rPr>
            <a:t>przeprowadzono </a:t>
          </a:r>
          <a:r>
            <a:rPr lang="pl-PL" altLang="pl-PL" sz="2200" b="1" dirty="0">
              <a:solidFill>
                <a:schemeClr val="tx1"/>
              </a:solidFill>
              <a:latin typeface="Calibri" panose="020F0502020204030204" pitchFamily="34" charset="0"/>
            </a:rPr>
            <a:t>95</a:t>
          </a:r>
          <a:r>
            <a:rPr lang="pl-PL" altLang="pl-PL" sz="2200" dirty="0">
              <a:solidFill>
                <a:schemeClr val="tx1"/>
              </a:solidFill>
              <a:latin typeface="Calibri" panose="020F0502020204030204" pitchFamily="34" charset="0"/>
            </a:rPr>
            <a:t>  interwencji</a:t>
          </a:r>
          <a:endParaRPr lang="pl-PL" sz="2200" dirty="0">
            <a:solidFill>
              <a:schemeClr val="tx1"/>
            </a:solidFill>
          </a:endParaRPr>
        </a:p>
      </dgm:t>
    </dgm:pt>
    <dgm:pt modelId="{D722B753-A813-4C10-980D-B10D858ED652}" type="parTrans" cxnId="{E4F27E5B-8D49-4918-A35F-B011457F2389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C2A9BDFC-44C6-44A7-894F-32029D7D6E3C}" type="sibTrans" cxnId="{E4F27E5B-8D49-4918-A35F-B011457F2389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1ACA3F03-3B4F-4BA8-AF4F-F75A13E9315E}">
      <dgm:prSet phldrT="[Tekst]" custT="1"/>
      <dgm:spPr/>
      <dgm:t>
        <a:bodyPr/>
        <a:lstStyle/>
        <a:p>
          <a:r>
            <a:rPr lang="pl-PL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dokonano  </a:t>
          </a:r>
          <a:r>
            <a:rPr lang="pl-PL" sz="2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3</a:t>
          </a:r>
          <a:r>
            <a:rPr lang="pl-PL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 zatrzymania na gorącym uczynku przestępstwa</a:t>
          </a:r>
          <a:endParaRPr lang="pl-PL" sz="2200" dirty="0">
            <a:solidFill>
              <a:schemeClr val="tx1"/>
            </a:solidFill>
          </a:endParaRPr>
        </a:p>
      </dgm:t>
    </dgm:pt>
    <dgm:pt modelId="{12F44217-2851-4B4B-A710-A0CF3B8B1032}" type="parTrans" cxnId="{52924F18-A718-481A-91F9-75DC0F214F9E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6362DBF8-F8C0-48FD-922C-6888B81FC46C}" type="sibTrans" cxnId="{52924F18-A718-481A-91F9-75DC0F214F9E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E4049645-A5A9-4912-BDC3-4EED9CB07F58}">
      <dgm:prSet phldrT="[Tekst]" custT="1"/>
      <dgm:spPr/>
      <dgm:t>
        <a:bodyPr/>
        <a:lstStyle/>
        <a:p>
          <a:r>
            <a:rPr lang="pl-PL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przedstawiono zarzuty  </a:t>
          </a:r>
          <a:r>
            <a:rPr lang="pl-PL" sz="2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7</a:t>
          </a:r>
          <a:r>
            <a:rPr lang="pl-PL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 podejrzanym</a:t>
          </a:r>
          <a:endParaRPr lang="pl-PL" sz="2200" dirty="0">
            <a:solidFill>
              <a:schemeClr val="tx1"/>
            </a:solidFill>
          </a:endParaRPr>
        </a:p>
      </dgm:t>
    </dgm:pt>
    <dgm:pt modelId="{125B2D8A-DE75-4470-8C18-9F200B565BD3}" type="parTrans" cxnId="{D8A11A71-6F03-49BF-ADA0-06803C901FB8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0DFA36BA-6D13-4D7C-843E-794B62BE4D46}" type="sibTrans" cxnId="{D8A11A71-6F03-49BF-ADA0-06803C901FB8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7073B6E9-B9EA-4F77-9635-548FF32188D4}">
      <dgm:prSet phldrT="[Tekst]" custT="1"/>
      <dgm:spPr/>
      <dgm:t>
        <a:bodyPr/>
        <a:lstStyle/>
        <a:p>
          <a:r>
            <a:rPr lang="pl-PL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wykryto  </a:t>
          </a:r>
          <a:r>
            <a:rPr lang="pl-PL" sz="2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23</a:t>
          </a:r>
          <a:r>
            <a:rPr lang="pl-PL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 przestępstwa</a:t>
          </a:r>
          <a:endParaRPr lang="pl-PL" sz="2200" dirty="0">
            <a:solidFill>
              <a:schemeClr val="tx1"/>
            </a:solidFill>
          </a:endParaRPr>
        </a:p>
      </dgm:t>
    </dgm:pt>
    <dgm:pt modelId="{B4546DF0-E564-447E-92CF-1369E12E370B}" type="parTrans" cxnId="{882B13EF-8A77-4374-9893-66A723095559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7BF18D71-C5C1-48F3-990C-DEB82BF788B6}" type="sibTrans" cxnId="{882B13EF-8A77-4374-9893-66A723095559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AC1871AF-A840-4B8F-8846-E2589D0FCEC5}">
      <dgm:prSet phldrT="[Tekst]" custT="1"/>
      <dgm:spPr/>
      <dgm:t>
        <a:bodyPr/>
        <a:lstStyle/>
        <a:p>
          <a:r>
            <a:rPr lang="pl-PL" altLang="pl-PL" sz="2200" dirty="0">
              <a:solidFill>
                <a:schemeClr val="tx1"/>
              </a:solidFill>
              <a:latin typeface="Calibri" panose="020F0502020204030204" pitchFamily="34" charset="0"/>
            </a:rPr>
            <a:t>ujawniono  </a:t>
          </a:r>
          <a:r>
            <a:rPr lang="pl-PL" altLang="pl-PL" sz="2200" b="1" dirty="0">
              <a:solidFill>
                <a:schemeClr val="tx1"/>
              </a:solidFill>
              <a:latin typeface="Calibri" panose="020F0502020204030204" pitchFamily="34" charset="0"/>
            </a:rPr>
            <a:t>91</a:t>
          </a:r>
          <a:r>
            <a:rPr lang="pl-PL" altLang="pl-PL" sz="2200" dirty="0">
              <a:solidFill>
                <a:schemeClr val="tx1"/>
              </a:solidFill>
              <a:latin typeface="Calibri" panose="020F0502020204030204" pitchFamily="34" charset="0"/>
            </a:rPr>
            <a:t>  wykroczeń </a:t>
          </a:r>
          <a:endParaRPr lang="pl-PL" sz="2200" dirty="0">
            <a:solidFill>
              <a:schemeClr val="tx1"/>
            </a:solidFill>
          </a:endParaRPr>
        </a:p>
      </dgm:t>
    </dgm:pt>
    <dgm:pt modelId="{A8ECC13E-FA56-460E-A16C-3B85630A6E63}" type="parTrans" cxnId="{4D014EF7-AD96-4D28-A5D4-28AF9972C6A5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3C737088-B67D-4262-BEC6-62E580C01812}" type="sibTrans" cxnId="{4D014EF7-AD96-4D28-A5D4-28AF9972C6A5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0CA07141-FB16-4E02-BB13-93EAC0BFC92C}">
      <dgm:prSet phldrT="[Tekst]" custT="1"/>
      <dgm:spPr/>
      <dgm:t>
        <a:bodyPr/>
        <a:lstStyle/>
        <a:p>
          <a:r>
            <a:rPr lang="pl-PL" altLang="pl-PL" sz="2200" dirty="0">
              <a:solidFill>
                <a:schemeClr val="tx1"/>
              </a:solidFill>
              <a:latin typeface="Calibri" panose="020F0502020204030204" pitchFamily="34" charset="0"/>
            </a:rPr>
            <a:t>wylegitymowano </a:t>
          </a:r>
          <a:r>
            <a:rPr lang="pl-PL" altLang="pl-PL" sz="2200" b="1" dirty="0">
              <a:solidFill>
                <a:schemeClr val="tx1"/>
              </a:solidFill>
              <a:latin typeface="Calibri" panose="020F0502020204030204" pitchFamily="34" charset="0"/>
            </a:rPr>
            <a:t>478</a:t>
          </a:r>
          <a:r>
            <a:rPr lang="pl-PL" altLang="pl-PL" sz="2200" dirty="0">
              <a:solidFill>
                <a:schemeClr val="tx1"/>
              </a:solidFill>
              <a:latin typeface="Calibri" panose="020F0502020204030204" pitchFamily="34" charset="0"/>
            </a:rPr>
            <a:t> osoby </a:t>
          </a:r>
          <a:endParaRPr lang="pl-PL" sz="2200" dirty="0">
            <a:solidFill>
              <a:schemeClr val="tx1"/>
            </a:solidFill>
          </a:endParaRPr>
        </a:p>
      </dgm:t>
    </dgm:pt>
    <dgm:pt modelId="{8C0A38BD-CA0D-4639-AA2D-1CA02434027C}" type="parTrans" cxnId="{5E71CF98-A941-45DD-99CF-8FBE58BEFAE5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D35D4E41-5EDA-45BC-B177-D3406867BDBB}" type="sibTrans" cxnId="{5E71CF98-A941-45DD-99CF-8FBE58BEFAE5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831B7E1E-FB61-41A9-8BF9-F7791933A4DC}" type="pres">
      <dgm:prSet presAssocID="{527B5EF6-221B-4CCB-9DEA-1083E36DDD0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255915CD-CE36-4E79-A1A1-02D2251140BF}" type="pres">
      <dgm:prSet presAssocID="{B6886826-ADC3-46C8-896D-4A5BA461AE17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3D20DEB-04C2-4CD4-8986-B4E9781C2EC2}" type="pres">
      <dgm:prSet presAssocID="{BBBB886D-E6DB-4CD8-9E2E-486367D2CDFD}" presName="spacer" presStyleCnt="0"/>
      <dgm:spPr/>
    </dgm:pt>
    <dgm:pt modelId="{52A58A40-7964-49F7-8936-B1C7FA782CDD}" type="pres">
      <dgm:prSet presAssocID="{F3C74F89-AD60-4D55-B5CC-A2DA4A1E5881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140BF5C-E471-48DE-BEA9-121961438449}" type="pres">
      <dgm:prSet presAssocID="{A3ED30DD-9F47-45B2-BCE6-E9010378C94A}" presName="spacer" presStyleCnt="0"/>
      <dgm:spPr/>
    </dgm:pt>
    <dgm:pt modelId="{6B953FEE-EB0B-4B2F-9F99-1818488F3468}" type="pres">
      <dgm:prSet presAssocID="{6981F32E-A87E-4C36-966C-4DEDE177609D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8DF924B-334D-46DC-AACB-D798828DFEDF}" type="pres">
      <dgm:prSet presAssocID="{C2A9BDFC-44C6-44A7-894F-32029D7D6E3C}" presName="spacer" presStyleCnt="0"/>
      <dgm:spPr/>
    </dgm:pt>
    <dgm:pt modelId="{02470709-36B7-49E2-9E62-E5DE7DC837DB}" type="pres">
      <dgm:prSet presAssocID="{1ACA3F03-3B4F-4BA8-AF4F-F75A13E9315E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641BF0B-F908-4E2E-A6B0-B3429F89F619}" type="pres">
      <dgm:prSet presAssocID="{6362DBF8-F8C0-48FD-922C-6888B81FC46C}" presName="spacer" presStyleCnt="0"/>
      <dgm:spPr/>
    </dgm:pt>
    <dgm:pt modelId="{7F6C2799-F7A0-42F1-920C-E2DCFA811B9C}" type="pres">
      <dgm:prSet presAssocID="{E4049645-A5A9-4912-BDC3-4EED9CB07F58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14BF91B-2F1B-4F07-AE13-F05759BBADC7}" type="pres">
      <dgm:prSet presAssocID="{0DFA36BA-6D13-4D7C-843E-794B62BE4D46}" presName="spacer" presStyleCnt="0"/>
      <dgm:spPr/>
    </dgm:pt>
    <dgm:pt modelId="{33128621-2B84-48CB-9913-8C31CED389F9}" type="pres">
      <dgm:prSet presAssocID="{7073B6E9-B9EA-4F77-9635-548FF32188D4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4CAFA6D-B3AD-4903-8CA4-A788B5FBAC6D}" type="pres">
      <dgm:prSet presAssocID="{7BF18D71-C5C1-48F3-990C-DEB82BF788B6}" presName="spacer" presStyleCnt="0"/>
      <dgm:spPr/>
    </dgm:pt>
    <dgm:pt modelId="{5F12B247-B591-4339-B344-0B7357B5B25C}" type="pres">
      <dgm:prSet presAssocID="{AC1871AF-A840-4B8F-8846-E2589D0FCEC5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C448509-F912-419B-A4D9-12E051EA640D}" type="pres">
      <dgm:prSet presAssocID="{3C737088-B67D-4262-BEC6-62E580C01812}" presName="spacer" presStyleCnt="0"/>
      <dgm:spPr/>
    </dgm:pt>
    <dgm:pt modelId="{8C897A74-071B-4D16-976A-C9A453E9E3EB}" type="pres">
      <dgm:prSet presAssocID="{0CA07141-FB16-4E02-BB13-93EAC0BFC92C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8A11A71-6F03-49BF-ADA0-06803C901FB8}" srcId="{527B5EF6-221B-4CCB-9DEA-1083E36DDD0B}" destId="{E4049645-A5A9-4912-BDC3-4EED9CB07F58}" srcOrd="4" destOrd="0" parTransId="{125B2D8A-DE75-4470-8C18-9F200B565BD3}" sibTransId="{0DFA36BA-6D13-4D7C-843E-794B62BE4D46}"/>
    <dgm:cxn modelId="{52924F18-A718-481A-91F9-75DC0F214F9E}" srcId="{527B5EF6-221B-4CCB-9DEA-1083E36DDD0B}" destId="{1ACA3F03-3B4F-4BA8-AF4F-F75A13E9315E}" srcOrd="3" destOrd="0" parTransId="{12F44217-2851-4B4B-A710-A0CF3B8B1032}" sibTransId="{6362DBF8-F8C0-48FD-922C-6888B81FC46C}"/>
    <dgm:cxn modelId="{56CEEA2A-755D-43F8-B17B-C6BE1ABFC77B}" type="presOf" srcId="{1ACA3F03-3B4F-4BA8-AF4F-F75A13E9315E}" destId="{02470709-36B7-49E2-9E62-E5DE7DC837DB}" srcOrd="0" destOrd="0" presId="urn:microsoft.com/office/officeart/2005/8/layout/vList2"/>
    <dgm:cxn modelId="{BE349FB3-5BEA-4B54-851C-5D791A3DDB9C}" srcId="{527B5EF6-221B-4CCB-9DEA-1083E36DDD0B}" destId="{B6886826-ADC3-46C8-896D-4A5BA461AE17}" srcOrd="0" destOrd="0" parTransId="{E5C1709B-3E1B-4CD9-9A47-431F831BF152}" sibTransId="{BBBB886D-E6DB-4CD8-9E2E-486367D2CDFD}"/>
    <dgm:cxn modelId="{EB982417-F7F4-4E60-B074-762484456E7F}" type="presOf" srcId="{F3C74F89-AD60-4D55-B5CC-A2DA4A1E5881}" destId="{52A58A40-7964-49F7-8936-B1C7FA782CDD}" srcOrd="0" destOrd="0" presId="urn:microsoft.com/office/officeart/2005/8/layout/vList2"/>
    <dgm:cxn modelId="{B95DE49E-47C4-4B4B-80CA-390588042A08}" type="presOf" srcId="{7073B6E9-B9EA-4F77-9635-548FF32188D4}" destId="{33128621-2B84-48CB-9913-8C31CED389F9}" srcOrd="0" destOrd="0" presId="urn:microsoft.com/office/officeart/2005/8/layout/vList2"/>
    <dgm:cxn modelId="{6B974AF2-1FFC-445C-BC47-CFF257275C6E}" type="presOf" srcId="{0CA07141-FB16-4E02-BB13-93EAC0BFC92C}" destId="{8C897A74-071B-4D16-976A-C9A453E9E3EB}" srcOrd="0" destOrd="0" presId="urn:microsoft.com/office/officeart/2005/8/layout/vList2"/>
    <dgm:cxn modelId="{E4F27E5B-8D49-4918-A35F-B011457F2389}" srcId="{527B5EF6-221B-4CCB-9DEA-1083E36DDD0B}" destId="{6981F32E-A87E-4C36-966C-4DEDE177609D}" srcOrd="2" destOrd="0" parTransId="{D722B753-A813-4C10-980D-B10D858ED652}" sibTransId="{C2A9BDFC-44C6-44A7-894F-32029D7D6E3C}"/>
    <dgm:cxn modelId="{882B13EF-8A77-4374-9893-66A723095559}" srcId="{527B5EF6-221B-4CCB-9DEA-1083E36DDD0B}" destId="{7073B6E9-B9EA-4F77-9635-548FF32188D4}" srcOrd="5" destOrd="0" parTransId="{B4546DF0-E564-447E-92CF-1369E12E370B}" sibTransId="{7BF18D71-C5C1-48F3-990C-DEB82BF788B6}"/>
    <dgm:cxn modelId="{4D340E6E-D2C5-4F16-A7C6-E495298B61B3}" srcId="{527B5EF6-221B-4CCB-9DEA-1083E36DDD0B}" destId="{F3C74F89-AD60-4D55-B5CC-A2DA4A1E5881}" srcOrd="1" destOrd="0" parTransId="{B407B1F6-5EDA-4C21-A74B-6F320376323E}" sibTransId="{A3ED30DD-9F47-45B2-BCE6-E9010378C94A}"/>
    <dgm:cxn modelId="{81EA380C-D846-497E-B085-5845263BD981}" type="presOf" srcId="{6981F32E-A87E-4C36-966C-4DEDE177609D}" destId="{6B953FEE-EB0B-4B2F-9F99-1818488F3468}" srcOrd="0" destOrd="0" presId="urn:microsoft.com/office/officeart/2005/8/layout/vList2"/>
    <dgm:cxn modelId="{05E1B2D6-5D05-449D-90E7-ABD77DBA3B44}" type="presOf" srcId="{AC1871AF-A840-4B8F-8846-E2589D0FCEC5}" destId="{5F12B247-B591-4339-B344-0B7357B5B25C}" srcOrd="0" destOrd="0" presId="urn:microsoft.com/office/officeart/2005/8/layout/vList2"/>
    <dgm:cxn modelId="{7698831B-2E06-4433-A2FD-54A5BEF14A70}" type="presOf" srcId="{B6886826-ADC3-46C8-896D-4A5BA461AE17}" destId="{255915CD-CE36-4E79-A1A1-02D2251140BF}" srcOrd="0" destOrd="0" presId="urn:microsoft.com/office/officeart/2005/8/layout/vList2"/>
    <dgm:cxn modelId="{4D014EF7-AD96-4D28-A5D4-28AF9972C6A5}" srcId="{527B5EF6-221B-4CCB-9DEA-1083E36DDD0B}" destId="{AC1871AF-A840-4B8F-8846-E2589D0FCEC5}" srcOrd="6" destOrd="0" parTransId="{A8ECC13E-FA56-460E-A16C-3B85630A6E63}" sibTransId="{3C737088-B67D-4262-BEC6-62E580C01812}"/>
    <dgm:cxn modelId="{AC9EDC3F-2073-4661-B08C-56BDEE442CFC}" type="presOf" srcId="{E4049645-A5A9-4912-BDC3-4EED9CB07F58}" destId="{7F6C2799-F7A0-42F1-920C-E2DCFA811B9C}" srcOrd="0" destOrd="0" presId="urn:microsoft.com/office/officeart/2005/8/layout/vList2"/>
    <dgm:cxn modelId="{5E71CF98-A941-45DD-99CF-8FBE58BEFAE5}" srcId="{527B5EF6-221B-4CCB-9DEA-1083E36DDD0B}" destId="{0CA07141-FB16-4E02-BB13-93EAC0BFC92C}" srcOrd="7" destOrd="0" parTransId="{8C0A38BD-CA0D-4639-AA2D-1CA02434027C}" sibTransId="{D35D4E41-5EDA-45BC-B177-D3406867BDBB}"/>
    <dgm:cxn modelId="{1541D9A8-1605-49B8-A6E7-80E049E0EDCA}" type="presOf" srcId="{527B5EF6-221B-4CCB-9DEA-1083E36DDD0B}" destId="{831B7E1E-FB61-41A9-8BF9-F7791933A4DC}" srcOrd="0" destOrd="0" presId="urn:microsoft.com/office/officeart/2005/8/layout/vList2"/>
    <dgm:cxn modelId="{D5237247-7D92-4FB4-AC9A-BEDDBF6785C6}" type="presParOf" srcId="{831B7E1E-FB61-41A9-8BF9-F7791933A4DC}" destId="{255915CD-CE36-4E79-A1A1-02D2251140BF}" srcOrd="0" destOrd="0" presId="urn:microsoft.com/office/officeart/2005/8/layout/vList2"/>
    <dgm:cxn modelId="{D0C96C55-62AB-4AB4-90F9-0EA7EBE964DC}" type="presParOf" srcId="{831B7E1E-FB61-41A9-8BF9-F7791933A4DC}" destId="{E3D20DEB-04C2-4CD4-8986-B4E9781C2EC2}" srcOrd="1" destOrd="0" presId="urn:microsoft.com/office/officeart/2005/8/layout/vList2"/>
    <dgm:cxn modelId="{355E1543-FE82-4C38-B974-3A4869719C1F}" type="presParOf" srcId="{831B7E1E-FB61-41A9-8BF9-F7791933A4DC}" destId="{52A58A40-7964-49F7-8936-B1C7FA782CDD}" srcOrd="2" destOrd="0" presId="urn:microsoft.com/office/officeart/2005/8/layout/vList2"/>
    <dgm:cxn modelId="{62A62723-E277-4234-9C25-8B1062893419}" type="presParOf" srcId="{831B7E1E-FB61-41A9-8BF9-F7791933A4DC}" destId="{6140BF5C-E471-48DE-BEA9-121961438449}" srcOrd="3" destOrd="0" presId="urn:microsoft.com/office/officeart/2005/8/layout/vList2"/>
    <dgm:cxn modelId="{65E628E0-2441-4435-9CCB-C2C64C2DE85D}" type="presParOf" srcId="{831B7E1E-FB61-41A9-8BF9-F7791933A4DC}" destId="{6B953FEE-EB0B-4B2F-9F99-1818488F3468}" srcOrd="4" destOrd="0" presId="urn:microsoft.com/office/officeart/2005/8/layout/vList2"/>
    <dgm:cxn modelId="{FB89DA49-EB21-443E-94E2-68657603DD6B}" type="presParOf" srcId="{831B7E1E-FB61-41A9-8BF9-F7791933A4DC}" destId="{88DF924B-334D-46DC-AACB-D798828DFEDF}" srcOrd="5" destOrd="0" presId="urn:microsoft.com/office/officeart/2005/8/layout/vList2"/>
    <dgm:cxn modelId="{6D8AED36-B9AA-4DD8-8B2C-584A9D5B5201}" type="presParOf" srcId="{831B7E1E-FB61-41A9-8BF9-F7791933A4DC}" destId="{02470709-36B7-49E2-9E62-E5DE7DC837DB}" srcOrd="6" destOrd="0" presId="urn:microsoft.com/office/officeart/2005/8/layout/vList2"/>
    <dgm:cxn modelId="{0D8D7F22-6160-4D0C-98EE-C5BBCC27AC36}" type="presParOf" srcId="{831B7E1E-FB61-41A9-8BF9-F7791933A4DC}" destId="{D641BF0B-F908-4E2E-A6B0-B3429F89F619}" srcOrd="7" destOrd="0" presId="urn:microsoft.com/office/officeart/2005/8/layout/vList2"/>
    <dgm:cxn modelId="{F86622BA-60AD-4909-B5DA-22B04CD70FA5}" type="presParOf" srcId="{831B7E1E-FB61-41A9-8BF9-F7791933A4DC}" destId="{7F6C2799-F7A0-42F1-920C-E2DCFA811B9C}" srcOrd="8" destOrd="0" presId="urn:microsoft.com/office/officeart/2005/8/layout/vList2"/>
    <dgm:cxn modelId="{EBB795F4-BD5F-4A43-A0BD-DD538D6651E9}" type="presParOf" srcId="{831B7E1E-FB61-41A9-8BF9-F7791933A4DC}" destId="{614BF91B-2F1B-4F07-AE13-F05759BBADC7}" srcOrd="9" destOrd="0" presId="urn:microsoft.com/office/officeart/2005/8/layout/vList2"/>
    <dgm:cxn modelId="{E2C9B035-3C79-4D87-B33C-54870C259AAA}" type="presParOf" srcId="{831B7E1E-FB61-41A9-8BF9-F7791933A4DC}" destId="{33128621-2B84-48CB-9913-8C31CED389F9}" srcOrd="10" destOrd="0" presId="urn:microsoft.com/office/officeart/2005/8/layout/vList2"/>
    <dgm:cxn modelId="{55D761E8-D7AC-44B8-A803-DA104D88A024}" type="presParOf" srcId="{831B7E1E-FB61-41A9-8BF9-F7791933A4DC}" destId="{94CAFA6D-B3AD-4903-8CA4-A788B5FBAC6D}" srcOrd="11" destOrd="0" presId="urn:microsoft.com/office/officeart/2005/8/layout/vList2"/>
    <dgm:cxn modelId="{1C239AA3-D0DD-47CE-817D-6E813BCD1198}" type="presParOf" srcId="{831B7E1E-FB61-41A9-8BF9-F7791933A4DC}" destId="{5F12B247-B591-4339-B344-0B7357B5B25C}" srcOrd="12" destOrd="0" presId="urn:microsoft.com/office/officeart/2005/8/layout/vList2"/>
    <dgm:cxn modelId="{17CE44B6-C3EE-42D4-A831-1C42A65D1F6C}" type="presParOf" srcId="{831B7E1E-FB61-41A9-8BF9-F7791933A4DC}" destId="{0C448509-F912-419B-A4D9-12E051EA640D}" srcOrd="13" destOrd="0" presId="urn:microsoft.com/office/officeart/2005/8/layout/vList2"/>
    <dgm:cxn modelId="{91B02FF1-E7CB-4BAC-A86B-A85E8C335448}" type="presParOf" srcId="{831B7E1E-FB61-41A9-8BF9-F7791933A4DC}" destId="{8C897A74-071B-4D16-976A-C9A453E9E3EB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C26FA3-9EED-461E-886C-D1F20696F8D5}">
      <dsp:nvSpPr>
        <dsp:cNvPr id="0" name=""/>
        <dsp:cNvSpPr/>
      </dsp:nvSpPr>
      <dsp:spPr>
        <a:xfrm>
          <a:off x="10116651" y="1468249"/>
          <a:ext cx="345022" cy="3615674"/>
        </a:xfrm>
        <a:custGeom>
          <a:avLst/>
          <a:gdLst/>
          <a:ahLst/>
          <a:cxnLst/>
          <a:rect l="0" t="0" r="0" b="0"/>
          <a:pathLst>
            <a:path>
              <a:moveTo>
                <a:pt x="345022" y="0"/>
              </a:moveTo>
              <a:lnTo>
                <a:pt x="345022" y="3615674"/>
              </a:lnTo>
              <a:lnTo>
                <a:pt x="0" y="361567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24A99B-4906-40E6-AE01-AFC42956BFFA}">
      <dsp:nvSpPr>
        <dsp:cNvPr id="0" name=""/>
        <dsp:cNvSpPr/>
      </dsp:nvSpPr>
      <dsp:spPr>
        <a:xfrm>
          <a:off x="10116651" y="1468249"/>
          <a:ext cx="345022" cy="2977152"/>
        </a:xfrm>
        <a:custGeom>
          <a:avLst/>
          <a:gdLst/>
          <a:ahLst/>
          <a:cxnLst/>
          <a:rect l="0" t="0" r="0" b="0"/>
          <a:pathLst>
            <a:path>
              <a:moveTo>
                <a:pt x="345022" y="0"/>
              </a:moveTo>
              <a:lnTo>
                <a:pt x="345022" y="2977152"/>
              </a:lnTo>
              <a:lnTo>
                <a:pt x="0" y="297715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BD4581-DB93-453E-A088-360204E5BC83}">
      <dsp:nvSpPr>
        <dsp:cNvPr id="0" name=""/>
        <dsp:cNvSpPr/>
      </dsp:nvSpPr>
      <dsp:spPr>
        <a:xfrm>
          <a:off x="10116651" y="1468249"/>
          <a:ext cx="345022" cy="2338864"/>
        </a:xfrm>
        <a:custGeom>
          <a:avLst/>
          <a:gdLst/>
          <a:ahLst/>
          <a:cxnLst/>
          <a:rect l="0" t="0" r="0" b="0"/>
          <a:pathLst>
            <a:path>
              <a:moveTo>
                <a:pt x="345022" y="0"/>
              </a:moveTo>
              <a:lnTo>
                <a:pt x="345022" y="2338864"/>
              </a:lnTo>
              <a:lnTo>
                <a:pt x="0" y="233886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4CC97C-3F7B-48C5-8FAF-99D431A4A0B6}">
      <dsp:nvSpPr>
        <dsp:cNvPr id="0" name=""/>
        <dsp:cNvSpPr/>
      </dsp:nvSpPr>
      <dsp:spPr>
        <a:xfrm>
          <a:off x="10116651" y="1468249"/>
          <a:ext cx="345022" cy="1700580"/>
        </a:xfrm>
        <a:custGeom>
          <a:avLst/>
          <a:gdLst/>
          <a:ahLst/>
          <a:cxnLst/>
          <a:rect l="0" t="0" r="0" b="0"/>
          <a:pathLst>
            <a:path>
              <a:moveTo>
                <a:pt x="345022" y="0"/>
              </a:moveTo>
              <a:lnTo>
                <a:pt x="345022" y="1700580"/>
              </a:lnTo>
              <a:lnTo>
                <a:pt x="0" y="170058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C8CD5F-6E09-4CB5-821B-2B200D3D6B2A}">
      <dsp:nvSpPr>
        <dsp:cNvPr id="0" name=""/>
        <dsp:cNvSpPr/>
      </dsp:nvSpPr>
      <dsp:spPr>
        <a:xfrm>
          <a:off x="10116651" y="1468249"/>
          <a:ext cx="345022" cy="1062296"/>
        </a:xfrm>
        <a:custGeom>
          <a:avLst/>
          <a:gdLst/>
          <a:ahLst/>
          <a:cxnLst/>
          <a:rect l="0" t="0" r="0" b="0"/>
          <a:pathLst>
            <a:path>
              <a:moveTo>
                <a:pt x="345022" y="0"/>
              </a:moveTo>
              <a:lnTo>
                <a:pt x="345022" y="1062296"/>
              </a:lnTo>
              <a:lnTo>
                <a:pt x="0" y="106229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E06CFE-AB16-495B-A5F4-2E0841860762}">
      <dsp:nvSpPr>
        <dsp:cNvPr id="0" name=""/>
        <dsp:cNvSpPr/>
      </dsp:nvSpPr>
      <dsp:spPr>
        <a:xfrm>
          <a:off x="10116651" y="1468249"/>
          <a:ext cx="345022" cy="400724"/>
        </a:xfrm>
        <a:custGeom>
          <a:avLst/>
          <a:gdLst/>
          <a:ahLst/>
          <a:cxnLst/>
          <a:rect l="0" t="0" r="0" b="0"/>
          <a:pathLst>
            <a:path>
              <a:moveTo>
                <a:pt x="345022" y="0"/>
              </a:moveTo>
              <a:lnTo>
                <a:pt x="345022" y="400724"/>
              </a:lnTo>
              <a:lnTo>
                <a:pt x="0" y="40072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B7F43B-B60D-464F-8524-49A0422F2BF6}">
      <dsp:nvSpPr>
        <dsp:cNvPr id="0" name=""/>
        <dsp:cNvSpPr/>
      </dsp:nvSpPr>
      <dsp:spPr>
        <a:xfrm>
          <a:off x="6096736" y="714716"/>
          <a:ext cx="3050115" cy="1769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693"/>
              </a:lnTo>
              <a:lnTo>
                <a:pt x="3050115" y="82693"/>
              </a:lnTo>
              <a:lnTo>
                <a:pt x="3050115" y="17694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C3ED81-8DF3-4BED-8B9E-3A8192A6B631}">
      <dsp:nvSpPr>
        <dsp:cNvPr id="0" name=""/>
        <dsp:cNvSpPr/>
      </dsp:nvSpPr>
      <dsp:spPr>
        <a:xfrm>
          <a:off x="6050279" y="5148266"/>
          <a:ext cx="91440" cy="1678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89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BBE6C1-BD5D-4821-93D9-3C761D1319F8}">
      <dsp:nvSpPr>
        <dsp:cNvPr id="0" name=""/>
        <dsp:cNvSpPr/>
      </dsp:nvSpPr>
      <dsp:spPr>
        <a:xfrm>
          <a:off x="6050279" y="4376290"/>
          <a:ext cx="91440" cy="1856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560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52857C-78E0-41B6-B768-60C7D263AAB8}">
      <dsp:nvSpPr>
        <dsp:cNvPr id="0" name=""/>
        <dsp:cNvSpPr/>
      </dsp:nvSpPr>
      <dsp:spPr>
        <a:xfrm>
          <a:off x="6050279" y="3705557"/>
          <a:ext cx="91440" cy="1959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599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A568B4-63B5-41BE-82B0-82DCBC0D0941}">
      <dsp:nvSpPr>
        <dsp:cNvPr id="0" name=""/>
        <dsp:cNvSpPr/>
      </dsp:nvSpPr>
      <dsp:spPr>
        <a:xfrm>
          <a:off x="6050279" y="3100046"/>
          <a:ext cx="91440" cy="1744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445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2DA8BF-06BD-42F4-8220-3F04FBA1BFEC}">
      <dsp:nvSpPr>
        <dsp:cNvPr id="0" name=""/>
        <dsp:cNvSpPr/>
      </dsp:nvSpPr>
      <dsp:spPr>
        <a:xfrm>
          <a:off x="6050279" y="2422433"/>
          <a:ext cx="91440" cy="2288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880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F6E5C4-ECF8-4420-AE19-5EC88D4B8226}">
      <dsp:nvSpPr>
        <dsp:cNvPr id="0" name=""/>
        <dsp:cNvSpPr/>
      </dsp:nvSpPr>
      <dsp:spPr>
        <a:xfrm>
          <a:off x="6050279" y="1795180"/>
          <a:ext cx="91440" cy="1784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8442"/>
              </a:lnTo>
            </a:path>
          </a:pathLst>
        </a:custGeom>
        <a:noFill/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6493A24C-1155-409F-BDD6-4F0E91B0F17A}">
      <dsp:nvSpPr>
        <dsp:cNvPr id="0" name=""/>
        <dsp:cNvSpPr/>
      </dsp:nvSpPr>
      <dsp:spPr>
        <a:xfrm>
          <a:off x="6050279" y="714716"/>
          <a:ext cx="91440" cy="631654"/>
        </a:xfrm>
        <a:custGeom>
          <a:avLst/>
          <a:gdLst/>
          <a:ahLst/>
          <a:cxnLst/>
          <a:rect l="0" t="0" r="0" b="0"/>
          <a:pathLst>
            <a:path>
              <a:moveTo>
                <a:pt x="46456" y="0"/>
              </a:moveTo>
              <a:lnTo>
                <a:pt x="46456" y="537404"/>
              </a:lnTo>
              <a:lnTo>
                <a:pt x="45720" y="537404"/>
              </a:lnTo>
              <a:lnTo>
                <a:pt x="45720" y="631654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95D20A-B630-422A-899E-E50EDC8A0BE6}">
      <dsp:nvSpPr>
        <dsp:cNvPr id="0" name=""/>
        <dsp:cNvSpPr/>
      </dsp:nvSpPr>
      <dsp:spPr>
        <a:xfrm>
          <a:off x="1788114" y="1423947"/>
          <a:ext cx="250611" cy="42271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7106"/>
              </a:lnTo>
              <a:lnTo>
                <a:pt x="250611" y="422710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6FC856-C74B-4F73-87EE-0629E405431B}">
      <dsp:nvSpPr>
        <dsp:cNvPr id="0" name=""/>
        <dsp:cNvSpPr/>
      </dsp:nvSpPr>
      <dsp:spPr>
        <a:xfrm>
          <a:off x="1788114" y="1423947"/>
          <a:ext cx="250611" cy="35888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8822"/>
              </a:lnTo>
              <a:lnTo>
                <a:pt x="250611" y="358882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766F42-02A0-4D4D-9569-15BDEDC95C25}">
      <dsp:nvSpPr>
        <dsp:cNvPr id="0" name=""/>
        <dsp:cNvSpPr/>
      </dsp:nvSpPr>
      <dsp:spPr>
        <a:xfrm>
          <a:off x="1788114" y="1423947"/>
          <a:ext cx="250611" cy="29505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0534"/>
              </a:lnTo>
              <a:lnTo>
                <a:pt x="250611" y="295053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525ADD-E7AE-4108-82DF-3F17A962D7F3}">
      <dsp:nvSpPr>
        <dsp:cNvPr id="0" name=""/>
        <dsp:cNvSpPr/>
      </dsp:nvSpPr>
      <dsp:spPr>
        <a:xfrm>
          <a:off x="1788114" y="1423947"/>
          <a:ext cx="250611" cy="2312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2250"/>
              </a:lnTo>
              <a:lnTo>
                <a:pt x="250611" y="231225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876D1B-2C38-48EF-9BA3-8272880A141F}">
      <dsp:nvSpPr>
        <dsp:cNvPr id="0" name=""/>
        <dsp:cNvSpPr/>
      </dsp:nvSpPr>
      <dsp:spPr>
        <a:xfrm>
          <a:off x="1788114" y="1423947"/>
          <a:ext cx="250611" cy="1673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3961"/>
              </a:lnTo>
              <a:lnTo>
                <a:pt x="250611" y="167396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A087AD-15B1-4C5B-AE96-577C66E2E87E}">
      <dsp:nvSpPr>
        <dsp:cNvPr id="0" name=""/>
        <dsp:cNvSpPr/>
      </dsp:nvSpPr>
      <dsp:spPr>
        <a:xfrm>
          <a:off x="1788114" y="1423947"/>
          <a:ext cx="250611" cy="10356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5678"/>
              </a:lnTo>
              <a:lnTo>
                <a:pt x="250611" y="103567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40172-C616-4F51-8A86-B8CD91E05123}">
      <dsp:nvSpPr>
        <dsp:cNvPr id="0" name=""/>
        <dsp:cNvSpPr/>
      </dsp:nvSpPr>
      <dsp:spPr>
        <a:xfrm>
          <a:off x="1788114" y="1423947"/>
          <a:ext cx="250611" cy="3741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4105"/>
              </a:lnTo>
              <a:lnTo>
                <a:pt x="250611" y="374105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D7AB5F-A520-45F2-8E2B-0C3F998A4FD2}">
      <dsp:nvSpPr>
        <dsp:cNvPr id="0" name=""/>
        <dsp:cNvSpPr/>
      </dsp:nvSpPr>
      <dsp:spPr>
        <a:xfrm>
          <a:off x="3102936" y="714716"/>
          <a:ext cx="2993799" cy="170458"/>
        </a:xfrm>
        <a:custGeom>
          <a:avLst/>
          <a:gdLst/>
          <a:ahLst/>
          <a:cxnLst/>
          <a:rect l="0" t="0" r="0" b="0"/>
          <a:pathLst>
            <a:path>
              <a:moveTo>
                <a:pt x="2993799" y="0"/>
              </a:moveTo>
              <a:lnTo>
                <a:pt x="2993799" y="76207"/>
              </a:lnTo>
              <a:lnTo>
                <a:pt x="0" y="76207"/>
              </a:lnTo>
              <a:lnTo>
                <a:pt x="0" y="17045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CC80BA-486C-4B54-9D7D-59A9422691E2}">
      <dsp:nvSpPr>
        <dsp:cNvPr id="0" name=""/>
        <dsp:cNvSpPr/>
      </dsp:nvSpPr>
      <dsp:spPr>
        <a:xfrm>
          <a:off x="3637446" y="0"/>
          <a:ext cx="4918578" cy="714716"/>
        </a:xfrm>
        <a:prstGeom prst="snip2Diag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Komendant Miejski Policji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 Tarnowie </a:t>
          </a:r>
        </a:p>
      </dsp:txBody>
      <dsp:txXfrm>
        <a:off x="3697007" y="59561"/>
        <a:ext cx="4799456" cy="595594"/>
      </dsp:txXfrm>
    </dsp:sp>
    <dsp:sp modelId="{3AA187E7-1294-4950-8811-EE866456B713}">
      <dsp:nvSpPr>
        <dsp:cNvPr id="0" name=""/>
        <dsp:cNvSpPr/>
      </dsp:nvSpPr>
      <dsp:spPr>
        <a:xfrm>
          <a:off x="1459408" y="885174"/>
          <a:ext cx="3287056" cy="538773"/>
        </a:xfrm>
        <a:prstGeom prst="snip2Diag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 Zastępca Komendanta Miejskiego Policji w Tarnowie</a:t>
          </a:r>
        </a:p>
      </dsp:txBody>
      <dsp:txXfrm>
        <a:off x="1504307" y="930073"/>
        <a:ext cx="3197258" cy="448975"/>
      </dsp:txXfrm>
    </dsp:sp>
    <dsp:sp modelId="{BCA8E3F9-BC76-4050-8341-AFDC2C4C4055}">
      <dsp:nvSpPr>
        <dsp:cNvPr id="0" name=""/>
        <dsp:cNvSpPr/>
      </dsp:nvSpPr>
      <dsp:spPr>
        <a:xfrm>
          <a:off x="2038725" y="1573648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Prewencji </a:t>
          </a:r>
        </a:p>
      </dsp:txBody>
      <dsp:txXfrm>
        <a:off x="2038725" y="1573648"/>
        <a:ext cx="2223385" cy="448809"/>
      </dsp:txXfrm>
    </dsp:sp>
    <dsp:sp modelId="{9DA7EB29-AAAF-477F-AFF0-1A32695C707E}">
      <dsp:nvSpPr>
        <dsp:cNvPr id="0" name=""/>
        <dsp:cNvSpPr/>
      </dsp:nvSpPr>
      <dsp:spPr>
        <a:xfrm>
          <a:off x="2038725" y="2235221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Sztab Policji</a:t>
          </a:r>
        </a:p>
      </dsp:txBody>
      <dsp:txXfrm>
        <a:off x="2038725" y="2235221"/>
        <a:ext cx="2223385" cy="448809"/>
      </dsp:txXfrm>
    </dsp:sp>
    <dsp:sp modelId="{FE6C9B3C-0695-449B-9CA8-9861C602E742}">
      <dsp:nvSpPr>
        <dsp:cNvPr id="0" name=""/>
        <dsp:cNvSpPr/>
      </dsp:nvSpPr>
      <dsp:spPr>
        <a:xfrm>
          <a:off x="2038725" y="2873504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Ruchu Drogowego</a:t>
          </a:r>
        </a:p>
      </dsp:txBody>
      <dsp:txXfrm>
        <a:off x="2038725" y="2873504"/>
        <a:ext cx="2223385" cy="448809"/>
      </dsp:txXfrm>
    </dsp:sp>
    <dsp:sp modelId="{B12095CC-8E97-4915-9F45-0C903F631683}">
      <dsp:nvSpPr>
        <dsp:cNvPr id="0" name=""/>
        <dsp:cNvSpPr/>
      </dsp:nvSpPr>
      <dsp:spPr>
        <a:xfrm>
          <a:off x="2038725" y="3511793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w Ciężkowicach </a:t>
          </a:r>
        </a:p>
      </dsp:txBody>
      <dsp:txXfrm>
        <a:off x="2038725" y="3511793"/>
        <a:ext cx="2223385" cy="448809"/>
      </dsp:txXfrm>
    </dsp:sp>
    <dsp:sp modelId="{BCCFC7F3-E069-4B73-B143-1A70B0A9603F}">
      <dsp:nvSpPr>
        <dsp:cNvPr id="0" name=""/>
        <dsp:cNvSpPr/>
      </dsp:nvSpPr>
      <dsp:spPr>
        <a:xfrm>
          <a:off x="2038725" y="4150077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    w Tuchowie</a:t>
          </a:r>
        </a:p>
      </dsp:txBody>
      <dsp:txXfrm>
        <a:off x="2038725" y="4150077"/>
        <a:ext cx="2223385" cy="448809"/>
      </dsp:txXfrm>
    </dsp:sp>
    <dsp:sp modelId="{519083C6-D1E5-45E7-AF29-A67B2F27748C}">
      <dsp:nvSpPr>
        <dsp:cNvPr id="0" name=""/>
        <dsp:cNvSpPr/>
      </dsp:nvSpPr>
      <dsp:spPr>
        <a:xfrm>
          <a:off x="2038725" y="4788365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     w Wojniczu</a:t>
          </a:r>
        </a:p>
      </dsp:txBody>
      <dsp:txXfrm>
        <a:off x="2038725" y="4788365"/>
        <a:ext cx="2223385" cy="448809"/>
      </dsp:txXfrm>
    </dsp:sp>
    <dsp:sp modelId="{27E6CC28-A893-477E-A7E5-EF7D9A49BE42}">
      <dsp:nvSpPr>
        <dsp:cNvPr id="0" name=""/>
        <dsp:cNvSpPr/>
      </dsp:nvSpPr>
      <dsp:spPr>
        <a:xfrm>
          <a:off x="2038725" y="5426649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    w Żabnie</a:t>
          </a:r>
        </a:p>
      </dsp:txBody>
      <dsp:txXfrm>
        <a:off x="2038725" y="5426649"/>
        <a:ext cx="2223385" cy="448809"/>
      </dsp:txXfrm>
    </dsp:sp>
    <dsp:sp modelId="{FACA99F6-89DF-471D-9520-0F20CE1EC054}">
      <dsp:nvSpPr>
        <dsp:cNvPr id="0" name=""/>
        <dsp:cNvSpPr/>
      </dsp:nvSpPr>
      <dsp:spPr>
        <a:xfrm>
          <a:off x="4894554" y="1346371"/>
          <a:ext cx="2402891" cy="448809"/>
        </a:xfrm>
        <a:prstGeom prst="rect">
          <a:avLst/>
        </a:prstGeom>
        <a:solidFill>
          <a:srgbClr val="F5AF9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Wspomagający</a:t>
          </a:r>
        </a:p>
      </dsp:txBody>
      <dsp:txXfrm>
        <a:off x="4894554" y="1346371"/>
        <a:ext cx="2402891" cy="448809"/>
      </dsp:txXfrm>
    </dsp:sp>
    <dsp:sp modelId="{842FC0D3-AF38-44E7-A2F4-4ABFA8BF005B}">
      <dsp:nvSpPr>
        <dsp:cNvPr id="0" name=""/>
        <dsp:cNvSpPr/>
      </dsp:nvSpPr>
      <dsp:spPr>
        <a:xfrm>
          <a:off x="4885676" y="1973623"/>
          <a:ext cx="2420646" cy="448809"/>
        </a:xfrm>
        <a:prstGeom prst="rect">
          <a:avLst/>
        </a:prstGeom>
        <a:solidFill>
          <a:srgbClr val="F5AF9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Administracyjno-Gospodarczy</a:t>
          </a:r>
        </a:p>
      </dsp:txBody>
      <dsp:txXfrm>
        <a:off x="4885676" y="1973623"/>
        <a:ext cx="2420646" cy="448809"/>
      </dsp:txXfrm>
    </dsp:sp>
    <dsp:sp modelId="{3FB4DECB-4B0E-4BFE-A74F-4D98D04FD961}">
      <dsp:nvSpPr>
        <dsp:cNvPr id="0" name=""/>
        <dsp:cNvSpPr/>
      </dsp:nvSpPr>
      <dsp:spPr>
        <a:xfrm>
          <a:off x="4876799" y="2651236"/>
          <a:ext cx="2438401" cy="44880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Kontroli,                                Skarg i Wniosków</a:t>
          </a:r>
        </a:p>
      </dsp:txBody>
      <dsp:txXfrm>
        <a:off x="4876799" y="2651236"/>
        <a:ext cx="2438401" cy="448809"/>
      </dsp:txXfrm>
    </dsp:sp>
    <dsp:sp modelId="{05F6763A-D0FC-473A-9BDA-6E1DB95E6694}">
      <dsp:nvSpPr>
        <dsp:cNvPr id="0" name=""/>
        <dsp:cNvSpPr/>
      </dsp:nvSpPr>
      <dsp:spPr>
        <a:xfrm>
          <a:off x="4850166" y="3274502"/>
          <a:ext cx="2491666" cy="43105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ds. Komunikacji Społecznej</a:t>
          </a:r>
        </a:p>
      </dsp:txBody>
      <dsp:txXfrm>
        <a:off x="4850166" y="3274502"/>
        <a:ext cx="2491666" cy="431054"/>
      </dsp:txXfrm>
    </dsp:sp>
    <dsp:sp modelId="{46C65785-670C-44FD-B517-52DB98ABCECF}">
      <dsp:nvSpPr>
        <dsp:cNvPr id="0" name=""/>
        <dsp:cNvSpPr/>
      </dsp:nvSpPr>
      <dsp:spPr>
        <a:xfrm>
          <a:off x="4850166" y="3901548"/>
          <a:ext cx="2491666" cy="47474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ds. Ochrony Informacji Niejawnych i Składnica Akt</a:t>
          </a:r>
        </a:p>
      </dsp:txBody>
      <dsp:txXfrm>
        <a:off x="4850166" y="3901548"/>
        <a:ext cx="2491666" cy="474742"/>
      </dsp:txXfrm>
    </dsp:sp>
    <dsp:sp modelId="{F9540422-3110-40CF-AB4B-3A8ECA56D41A}">
      <dsp:nvSpPr>
        <dsp:cNvPr id="0" name=""/>
        <dsp:cNvSpPr/>
      </dsp:nvSpPr>
      <dsp:spPr>
        <a:xfrm>
          <a:off x="4841289" y="4561895"/>
          <a:ext cx="2509421" cy="58637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ds. Bezpieczeństwa            i Higieny Pracy oraz                Medycyny Pracy</a:t>
          </a:r>
        </a:p>
      </dsp:txBody>
      <dsp:txXfrm>
        <a:off x="4841289" y="4561895"/>
        <a:ext cx="2509421" cy="586370"/>
      </dsp:txXfrm>
    </dsp:sp>
    <dsp:sp modelId="{FDF7D082-C9CB-4926-9FF4-A07D452339DB}">
      <dsp:nvSpPr>
        <dsp:cNvPr id="0" name=""/>
        <dsp:cNvSpPr/>
      </dsp:nvSpPr>
      <dsp:spPr>
        <a:xfrm>
          <a:off x="4847204" y="5316156"/>
          <a:ext cx="2497590" cy="44880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Tarnów-Centrum</a:t>
          </a:r>
        </a:p>
      </dsp:txBody>
      <dsp:txXfrm>
        <a:off x="4847204" y="5316156"/>
        <a:ext cx="2497590" cy="448809"/>
      </dsp:txXfrm>
    </dsp:sp>
    <dsp:sp modelId="{A48E0834-E9D0-48A6-8FA2-56D8DDC61055}">
      <dsp:nvSpPr>
        <dsp:cNvPr id="0" name=""/>
        <dsp:cNvSpPr/>
      </dsp:nvSpPr>
      <dsp:spPr>
        <a:xfrm>
          <a:off x="7503323" y="891659"/>
          <a:ext cx="3287056" cy="576590"/>
        </a:xfrm>
        <a:prstGeom prst="snip2Diag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Zastępca Komendanta     Miejskiego Policji w Tarnowie</a:t>
          </a:r>
        </a:p>
      </dsp:txBody>
      <dsp:txXfrm>
        <a:off x="7551373" y="939709"/>
        <a:ext cx="3190956" cy="480490"/>
      </dsp:txXfrm>
    </dsp:sp>
    <dsp:sp modelId="{40FCF840-B26C-4FA9-81E0-ECE7000D78FC}">
      <dsp:nvSpPr>
        <dsp:cNvPr id="0" name=""/>
        <dsp:cNvSpPr/>
      </dsp:nvSpPr>
      <dsp:spPr>
        <a:xfrm>
          <a:off x="7886327" y="1644569"/>
          <a:ext cx="2230324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Kryminalny</a:t>
          </a:r>
        </a:p>
      </dsp:txBody>
      <dsp:txXfrm>
        <a:off x="7886327" y="1644569"/>
        <a:ext cx="2230324" cy="448809"/>
      </dsp:txXfrm>
    </dsp:sp>
    <dsp:sp modelId="{AB32C2B2-201A-4629-8F7E-AC71B3A1AE4A}">
      <dsp:nvSpPr>
        <dsp:cNvPr id="0" name=""/>
        <dsp:cNvSpPr/>
      </dsp:nvSpPr>
      <dsp:spPr>
        <a:xfrm>
          <a:off x="7886327" y="2306141"/>
          <a:ext cx="2230324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dw. z Przestępczością Przeciwko Mieniu</a:t>
          </a:r>
        </a:p>
      </dsp:txBody>
      <dsp:txXfrm>
        <a:off x="7886327" y="2306141"/>
        <a:ext cx="2230324" cy="448809"/>
      </dsp:txXfrm>
    </dsp:sp>
    <dsp:sp modelId="{770113E1-8F32-401E-B9EE-648D5906A720}">
      <dsp:nvSpPr>
        <dsp:cNvPr id="0" name=""/>
        <dsp:cNvSpPr/>
      </dsp:nvSpPr>
      <dsp:spPr>
        <a:xfrm>
          <a:off x="7886327" y="2944425"/>
          <a:ext cx="2230324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dw. z Przestępczością Gospodarczą</a:t>
          </a:r>
        </a:p>
      </dsp:txBody>
      <dsp:txXfrm>
        <a:off x="7886327" y="2944425"/>
        <a:ext cx="2230324" cy="448809"/>
      </dsp:txXfrm>
    </dsp:sp>
    <dsp:sp modelId="{DFE08F56-C089-4600-8631-34357EF0A033}">
      <dsp:nvSpPr>
        <dsp:cNvPr id="0" name=""/>
        <dsp:cNvSpPr/>
      </dsp:nvSpPr>
      <dsp:spPr>
        <a:xfrm>
          <a:off x="7886327" y="3582709"/>
          <a:ext cx="2230324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Referat dw. z Korupcją</a:t>
          </a:r>
        </a:p>
      </dsp:txBody>
      <dsp:txXfrm>
        <a:off x="7886327" y="3582709"/>
        <a:ext cx="2230324" cy="448809"/>
      </dsp:txXfrm>
    </dsp:sp>
    <dsp:sp modelId="{14276474-4985-4257-BDF5-D73DC577BE04}">
      <dsp:nvSpPr>
        <dsp:cNvPr id="0" name=""/>
        <dsp:cNvSpPr/>
      </dsp:nvSpPr>
      <dsp:spPr>
        <a:xfrm>
          <a:off x="7886327" y="4220998"/>
          <a:ext cx="2230324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Referat Techniki Kryminalistycznej</a:t>
          </a:r>
        </a:p>
      </dsp:txBody>
      <dsp:txXfrm>
        <a:off x="7886327" y="4220998"/>
        <a:ext cx="2230324" cy="448809"/>
      </dsp:txXfrm>
    </dsp:sp>
    <dsp:sp modelId="{47E3C43B-34A7-4C1E-81FB-03431C4146CE}">
      <dsp:nvSpPr>
        <dsp:cNvPr id="0" name=""/>
        <dsp:cNvSpPr/>
      </dsp:nvSpPr>
      <dsp:spPr>
        <a:xfrm>
          <a:off x="7886327" y="4859519"/>
          <a:ext cx="2230324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Tarnów-Zachód</a:t>
          </a:r>
        </a:p>
      </dsp:txBody>
      <dsp:txXfrm>
        <a:off x="7886327" y="4859519"/>
        <a:ext cx="2230324" cy="4488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5915CD-CE36-4E79-A1A1-02D2251140BF}">
      <dsp:nvSpPr>
        <dsp:cNvPr id="0" name=""/>
        <dsp:cNvSpPr/>
      </dsp:nvSpPr>
      <dsp:spPr>
        <a:xfrm>
          <a:off x="0" y="81189"/>
          <a:ext cx="9965266" cy="54288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pl-PL" sz="2200" kern="1200" dirty="0">
              <a:solidFill>
                <a:schemeClr val="tx1"/>
              </a:solidFill>
              <a:latin typeface="Calibri" panose="020F0502020204030204" pitchFamily="34" charset="0"/>
            </a:rPr>
            <a:t>kierowano do służby patrolowej  </a:t>
          </a:r>
          <a:r>
            <a:rPr lang="pl-PL" altLang="pl-PL" sz="2200" b="1" kern="1200" dirty="0">
              <a:solidFill>
                <a:schemeClr val="tx1"/>
              </a:solidFill>
              <a:latin typeface="Calibri" panose="020F0502020204030204" pitchFamily="34" charset="0"/>
            </a:rPr>
            <a:t>76</a:t>
          </a:r>
          <a:r>
            <a:rPr lang="pl-PL" altLang="pl-PL" sz="2200" kern="1200" dirty="0">
              <a:solidFill>
                <a:schemeClr val="tx1"/>
              </a:solidFill>
              <a:latin typeface="Calibri" panose="020F0502020204030204" pitchFamily="34" charset="0"/>
            </a:rPr>
            <a:t>  policjantów prewencji  </a:t>
          </a:r>
          <a:r>
            <a:rPr lang="pl-PL" altLang="pl-PL" sz="1400" kern="1200" dirty="0">
              <a:solidFill>
                <a:schemeClr val="tx1"/>
              </a:solidFill>
              <a:latin typeface="Calibri" panose="020F0502020204030204" pitchFamily="34" charset="0"/>
            </a:rPr>
            <a:t>(bez ruchu drogowego) </a:t>
          </a:r>
          <a:endParaRPr lang="pl-PL" sz="2200" kern="1200" dirty="0">
            <a:solidFill>
              <a:schemeClr val="tx1"/>
            </a:solidFill>
          </a:endParaRPr>
        </a:p>
      </dsp:txBody>
      <dsp:txXfrm>
        <a:off x="26501" y="107690"/>
        <a:ext cx="9912264" cy="489878"/>
      </dsp:txXfrm>
    </dsp:sp>
    <dsp:sp modelId="{52A58A40-7964-49F7-8936-B1C7FA782CDD}">
      <dsp:nvSpPr>
        <dsp:cNvPr id="0" name=""/>
        <dsp:cNvSpPr/>
      </dsp:nvSpPr>
      <dsp:spPr>
        <a:xfrm>
          <a:off x="0" y="707589"/>
          <a:ext cx="9965266" cy="54288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49898"/>
                <a:satOff val="-894"/>
                <a:lumOff val="379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49898"/>
                <a:satOff val="-894"/>
                <a:lumOff val="379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49898"/>
                <a:satOff val="-894"/>
                <a:lumOff val="379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pl-PL" sz="2200" kern="1200" dirty="0">
              <a:solidFill>
                <a:schemeClr val="tx1"/>
              </a:solidFill>
              <a:latin typeface="Calibri" panose="020F0502020204030204" pitchFamily="34" charset="0"/>
            </a:rPr>
            <a:t>kierowano do służby na drogach  </a:t>
          </a:r>
          <a:r>
            <a:rPr lang="pl-PL" altLang="pl-PL" sz="2200" b="1" kern="1200" dirty="0">
              <a:solidFill>
                <a:schemeClr val="tx1"/>
              </a:solidFill>
              <a:latin typeface="Calibri" panose="020F0502020204030204" pitchFamily="34" charset="0"/>
            </a:rPr>
            <a:t>26</a:t>
          </a:r>
          <a:r>
            <a:rPr lang="pl-PL" altLang="pl-PL" sz="2200" kern="1200" dirty="0">
              <a:solidFill>
                <a:schemeClr val="tx1"/>
              </a:solidFill>
              <a:latin typeface="Calibri" panose="020F0502020204030204" pitchFamily="34" charset="0"/>
            </a:rPr>
            <a:t>  policjantów ruchu drogowego</a:t>
          </a:r>
          <a:endParaRPr lang="pl-PL" sz="2200" kern="1200" dirty="0">
            <a:solidFill>
              <a:schemeClr val="tx1"/>
            </a:solidFill>
          </a:endParaRPr>
        </a:p>
      </dsp:txBody>
      <dsp:txXfrm>
        <a:off x="26501" y="734090"/>
        <a:ext cx="9912264" cy="489878"/>
      </dsp:txXfrm>
    </dsp:sp>
    <dsp:sp modelId="{6B953FEE-EB0B-4B2F-9F99-1818488F3468}">
      <dsp:nvSpPr>
        <dsp:cNvPr id="0" name=""/>
        <dsp:cNvSpPr/>
      </dsp:nvSpPr>
      <dsp:spPr>
        <a:xfrm>
          <a:off x="0" y="1333989"/>
          <a:ext cx="9965266" cy="54288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99795"/>
                <a:satOff val="-1787"/>
                <a:lumOff val="75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99795"/>
                <a:satOff val="-1787"/>
                <a:lumOff val="75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99795"/>
                <a:satOff val="-1787"/>
                <a:lumOff val="75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pl-PL" sz="2200" kern="1200" dirty="0">
              <a:solidFill>
                <a:schemeClr val="tx1"/>
              </a:solidFill>
              <a:latin typeface="Calibri" panose="020F0502020204030204" pitchFamily="34" charset="0"/>
            </a:rPr>
            <a:t>przeprowadzono </a:t>
          </a:r>
          <a:r>
            <a:rPr lang="pl-PL" altLang="pl-PL" sz="2200" b="1" kern="1200" dirty="0">
              <a:solidFill>
                <a:schemeClr val="tx1"/>
              </a:solidFill>
              <a:latin typeface="Calibri" panose="020F0502020204030204" pitchFamily="34" charset="0"/>
            </a:rPr>
            <a:t>95</a:t>
          </a:r>
          <a:r>
            <a:rPr lang="pl-PL" altLang="pl-PL" sz="2200" kern="1200" dirty="0">
              <a:solidFill>
                <a:schemeClr val="tx1"/>
              </a:solidFill>
              <a:latin typeface="Calibri" panose="020F0502020204030204" pitchFamily="34" charset="0"/>
            </a:rPr>
            <a:t>  interwencji</a:t>
          </a:r>
          <a:endParaRPr lang="pl-PL" sz="2200" kern="1200" dirty="0">
            <a:solidFill>
              <a:schemeClr val="tx1"/>
            </a:solidFill>
          </a:endParaRPr>
        </a:p>
      </dsp:txBody>
      <dsp:txXfrm>
        <a:off x="26501" y="1360490"/>
        <a:ext cx="9912264" cy="489878"/>
      </dsp:txXfrm>
    </dsp:sp>
    <dsp:sp modelId="{02470709-36B7-49E2-9E62-E5DE7DC837DB}">
      <dsp:nvSpPr>
        <dsp:cNvPr id="0" name=""/>
        <dsp:cNvSpPr/>
      </dsp:nvSpPr>
      <dsp:spPr>
        <a:xfrm>
          <a:off x="0" y="1960389"/>
          <a:ext cx="9965266" cy="54288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49693"/>
                <a:satOff val="-2681"/>
                <a:lumOff val="113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49693"/>
                <a:satOff val="-2681"/>
                <a:lumOff val="113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49693"/>
                <a:satOff val="-2681"/>
                <a:lumOff val="113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dokonano  </a:t>
          </a:r>
          <a:r>
            <a:rPr lang="pl-PL" sz="22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3</a:t>
          </a:r>
          <a:r>
            <a:rPr lang="pl-PL" sz="22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 zatrzymania na gorącym uczynku przestępstwa</a:t>
          </a:r>
          <a:endParaRPr lang="pl-PL" sz="2200" kern="1200" dirty="0">
            <a:solidFill>
              <a:schemeClr val="tx1"/>
            </a:solidFill>
          </a:endParaRPr>
        </a:p>
      </dsp:txBody>
      <dsp:txXfrm>
        <a:off x="26501" y="1986890"/>
        <a:ext cx="9912264" cy="489878"/>
      </dsp:txXfrm>
    </dsp:sp>
    <dsp:sp modelId="{7F6C2799-F7A0-42F1-920C-E2DCFA811B9C}">
      <dsp:nvSpPr>
        <dsp:cNvPr id="0" name=""/>
        <dsp:cNvSpPr/>
      </dsp:nvSpPr>
      <dsp:spPr>
        <a:xfrm>
          <a:off x="0" y="2586789"/>
          <a:ext cx="9965266" cy="54288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99590"/>
                <a:satOff val="-3575"/>
                <a:lumOff val="151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99590"/>
                <a:satOff val="-3575"/>
                <a:lumOff val="151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99590"/>
                <a:satOff val="-3575"/>
                <a:lumOff val="151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przedstawiono zarzuty  </a:t>
          </a:r>
          <a:r>
            <a:rPr lang="pl-PL" sz="22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7</a:t>
          </a:r>
          <a:r>
            <a:rPr lang="pl-PL" sz="22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 podejrzanym</a:t>
          </a:r>
          <a:endParaRPr lang="pl-PL" sz="2200" kern="1200" dirty="0">
            <a:solidFill>
              <a:schemeClr val="tx1"/>
            </a:solidFill>
          </a:endParaRPr>
        </a:p>
      </dsp:txBody>
      <dsp:txXfrm>
        <a:off x="26501" y="2613290"/>
        <a:ext cx="9912264" cy="489878"/>
      </dsp:txXfrm>
    </dsp:sp>
    <dsp:sp modelId="{33128621-2B84-48CB-9913-8C31CED389F9}">
      <dsp:nvSpPr>
        <dsp:cNvPr id="0" name=""/>
        <dsp:cNvSpPr/>
      </dsp:nvSpPr>
      <dsp:spPr>
        <a:xfrm>
          <a:off x="0" y="3213189"/>
          <a:ext cx="9965266" cy="54288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249488"/>
                <a:satOff val="-4469"/>
                <a:lumOff val="1898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49488"/>
                <a:satOff val="-4469"/>
                <a:lumOff val="1898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49488"/>
                <a:satOff val="-4469"/>
                <a:lumOff val="1898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wykryto  </a:t>
          </a:r>
          <a:r>
            <a:rPr lang="pl-PL" sz="22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23</a:t>
          </a:r>
          <a:r>
            <a:rPr lang="pl-PL" sz="22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 przestępstwa</a:t>
          </a:r>
          <a:endParaRPr lang="pl-PL" sz="2200" kern="1200" dirty="0">
            <a:solidFill>
              <a:schemeClr val="tx1"/>
            </a:solidFill>
          </a:endParaRPr>
        </a:p>
      </dsp:txBody>
      <dsp:txXfrm>
        <a:off x="26501" y="3239690"/>
        <a:ext cx="9912264" cy="489878"/>
      </dsp:txXfrm>
    </dsp:sp>
    <dsp:sp modelId="{5F12B247-B591-4339-B344-0B7357B5B25C}">
      <dsp:nvSpPr>
        <dsp:cNvPr id="0" name=""/>
        <dsp:cNvSpPr/>
      </dsp:nvSpPr>
      <dsp:spPr>
        <a:xfrm>
          <a:off x="0" y="3839589"/>
          <a:ext cx="9965266" cy="54288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299385"/>
                <a:satOff val="-5362"/>
                <a:lumOff val="227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99385"/>
                <a:satOff val="-5362"/>
                <a:lumOff val="227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99385"/>
                <a:satOff val="-5362"/>
                <a:lumOff val="227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pl-PL" sz="2200" kern="1200" dirty="0">
              <a:solidFill>
                <a:schemeClr val="tx1"/>
              </a:solidFill>
              <a:latin typeface="Calibri" panose="020F0502020204030204" pitchFamily="34" charset="0"/>
            </a:rPr>
            <a:t>ujawniono  </a:t>
          </a:r>
          <a:r>
            <a:rPr lang="pl-PL" altLang="pl-PL" sz="2200" b="1" kern="1200" dirty="0">
              <a:solidFill>
                <a:schemeClr val="tx1"/>
              </a:solidFill>
              <a:latin typeface="Calibri" panose="020F0502020204030204" pitchFamily="34" charset="0"/>
            </a:rPr>
            <a:t>91</a:t>
          </a:r>
          <a:r>
            <a:rPr lang="pl-PL" altLang="pl-PL" sz="2200" kern="1200" dirty="0">
              <a:solidFill>
                <a:schemeClr val="tx1"/>
              </a:solidFill>
              <a:latin typeface="Calibri" panose="020F0502020204030204" pitchFamily="34" charset="0"/>
            </a:rPr>
            <a:t>  wykroczeń </a:t>
          </a:r>
          <a:endParaRPr lang="pl-PL" sz="2200" kern="1200" dirty="0">
            <a:solidFill>
              <a:schemeClr val="tx1"/>
            </a:solidFill>
          </a:endParaRPr>
        </a:p>
      </dsp:txBody>
      <dsp:txXfrm>
        <a:off x="26501" y="3866090"/>
        <a:ext cx="9912264" cy="489878"/>
      </dsp:txXfrm>
    </dsp:sp>
    <dsp:sp modelId="{8C897A74-071B-4D16-976A-C9A453E9E3EB}">
      <dsp:nvSpPr>
        <dsp:cNvPr id="0" name=""/>
        <dsp:cNvSpPr/>
      </dsp:nvSpPr>
      <dsp:spPr>
        <a:xfrm>
          <a:off x="0" y="4465989"/>
          <a:ext cx="9965266" cy="54288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349283"/>
                <a:satOff val="-6256"/>
                <a:lumOff val="265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49283"/>
                <a:satOff val="-6256"/>
                <a:lumOff val="265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49283"/>
                <a:satOff val="-6256"/>
                <a:lumOff val="265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pl-PL" sz="2200" kern="1200" dirty="0">
              <a:solidFill>
                <a:schemeClr val="tx1"/>
              </a:solidFill>
              <a:latin typeface="Calibri" panose="020F0502020204030204" pitchFamily="34" charset="0"/>
            </a:rPr>
            <a:t>wylegitymowano </a:t>
          </a:r>
          <a:r>
            <a:rPr lang="pl-PL" altLang="pl-PL" sz="2200" b="1" kern="1200" dirty="0">
              <a:solidFill>
                <a:schemeClr val="tx1"/>
              </a:solidFill>
              <a:latin typeface="Calibri" panose="020F0502020204030204" pitchFamily="34" charset="0"/>
            </a:rPr>
            <a:t>478</a:t>
          </a:r>
          <a:r>
            <a:rPr lang="pl-PL" altLang="pl-PL" sz="2200" kern="1200" dirty="0">
              <a:solidFill>
                <a:schemeClr val="tx1"/>
              </a:solidFill>
              <a:latin typeface="Calibri" panose="020F0502020204030204" pitchFamily="34" charset="0"/>
            </a:rPr>
            <a:t> osoby </a:t>
          </a:r>
          <a:endParaRPr lang="pl-PL" sz="2200" kern="1200" dirty="0">
            <a:solidFill>
              <a:schemeClr val="tx1"/>
            </a:solidFill>
          </a:endParaRPr>
        </a:p>
      </dsp:txBody>
      <dsp:txXfrm>
        <a:off x="26501" y="4492490"/>
        <a:ext cx="9912264" cy="4898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FA413-9C2B-41E0-A492-E077FC035F5A}" type="datetimeFigureOut">
              <a:rPr lang="pl-PL" smtClean="0"/>
              <a:t>2020-01-24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4AACC-61FC-4DBF-909F-394BABF8D0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2589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="" xmlns:a16="http://schemas.microsoft.com/office/drawing/2014/main" id="{59E292D5-9B6A-4119-A0C8-B4290B441B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C129F3-43B4-40C8-ADD1-C0C9AE8CE0F5}" type="slidenum">
              <a:rPr lang="pl-PL" altLang="pl-PL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91139" name="Rectangle 2">
            <a:extLst>
              <a:ext uri="{FF2B5EF4-FFF2-40B4-BE49-F238E27FC236}">
                <a16:creationId xmlns="" xmlns:a16="http://schemas.microsoft.com/office/drawing/2014/main" id="{9AB0F366-9150-401F-914F-B16D23E73B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>
            <a:extLst>
              <a:ext uri="{FF2B5EF4-FFF2-40B4-BE49-F238E27FC236}">
                <a16:creationId xmlns="" xmlns:a16="http://schemas.microsoft.com/office/drawing/2014/main" id="{3FC3BC8E-2530-4C5E-A3AF-4466AF0E41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l-PL" altLang="pl-PL">
              <a:latin typeface="Arial" panose="020B0604020202020204" pitchFamily="34" charset="0"/>
            </a:endParaRPr>
          </a:p>
          <a:p>
            <a:pPr eaLnBrk="1" hangingPunct="1"/>
            <a:endParaRPr lang="pl-PL" altLang="pl-PL">
              <a:latin typeface="Arial" panose="020B0604020202020204" pitchFamily="34" charset="0"/>
            </a:endParaRPr>
          </a:p>
          <a:p>
            <a:pPr eaLnBrk="1" hangingPunct="1"/>
            <a:endParaRPr lang="pl-PL" altLang="pl-PL">
              <a:latin typeface="Arial" panose="020B0604020202020204" pitchFamily="34" charset="0"/>
            </a:endParaRPr>
          </a:p>
          <a:p>
            <a:pPr eaLnBrk="1" hangingPunct="1"/>
            <a:endParaRPr lang="pl-PL" altLang="pl-P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>
            <a:extLst>
              <a:ext uri="{FF2B5EF4-FFF2-40B4-BE49-F238E27FC236}">
                <a16:creationId xmlns="" xmlns:a16="http://schemas.microsoft.com/office/drawing/2014/main" id="{222EE9AC-F95C-463A-A7E4-81E2E66D83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Symbol zastępczy notatek 2">
            <a:extLst>
              <a:ext uri="{FF2B5EF4-FFF2-40B4-BE49-F238E27FC236}">
                <a16:creationId xmlns="" xmlns:a16="http://schemas.microsoft.com/office/drawing/2014/main" id="{5860BC3F-78C9-40F3-93EB-8266CA8FB3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92164" name="Symbol zastępczy numeru slajdu 3">
            <a:extLst>
              <a:ext uri="{FF2B5EF4-FFF2-40B4-BE49-F238E27FC236}">
                <a16:creationId xmlns="" xmlns:a16="http://schemas.microsoft.com/office/drawing/2014/main" id="{53A9FEBC-8C26-4EDA-88AF-F100C158E5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2B5CD4-12C1-4859-A922-3FB87DB6DC4E}" type="slidenum">
              <a:rPr lang="pl-PL" altLang="pl-PL"/>
              <a:pPr>
                <a:spcBef>
                  <a:spcPct val="0"/>
                </a:spcBef>
              </a:pPr>
              <a:t>35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ymbol zastępczy obrazu slajdu 1">
            <a:extLst>
              <a:ext uri="{FF2B5EF4-FFF2-40B4-BE49-F238E27FC236}">
                <a16:creationId xmlns="" xmlns:a16="http://schemas.microsoft.com/office/drawing/2014/main" id="{E713782D-C119-4BF2-906F-A5F408D00E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Symbol zastępczy notatek 2">
            <a:extLst>
              <a:ext uri="{FF2B5EF4-FFF2-40B4-BE49-F238E27FC236}">
                <a16:creationId xmlns="" xmlns:a16="http://schemas.microsoft.com/office/drawing/2014/main" id="{93658C96-1AAF-4469-B0D9-9E93174D42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93188" name="Symbol zastępczy numeru slajdu 3">
            <a:extLst>
              <a:ext uri="{FF2B5EF4-FFF2-40B4-BE49-F238E27FC236}">
                <a16:creationId xmlns="" xmlns:a16="http://schemas.microsoft.com/office/drawing/2014/main" id="{7FDF7C2D-8B87-4297-B5AD-DB01A12846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09BD56-33BC-4909-A6B5-85F4183F2867}" type="slidenum">
              <a:rPr lang="pl-PL" altLang="pl-PL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53</a:t>
            </a:fld>
            <a:endParaRPr lang="pl-PL" altLang="pl-P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ymbol zastępczy obrazu slajdu 1">
            <a:extLst>
              <a:ext uri="{FF2B5EF4-FFF2-40B4-BE49-F238E27FC236}">
                <a16:creationId xmlns="" xmlns:a16="http://schemas.microsoft.com/office/drawing/2014/main" id="{DFD0BB7F-FAA7-4147-9AE3-8BD8600821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Symbol zastępczy notatek 2">
            <a:extLst>
              <a:ext uri="{FF2B5EF4-FFF2-40B4-BE49-F238E27FC236}">
                <a16:creationId xmlns="" xmlns:a16="http://schemas.microsoft.com/office/drawing/2014/main" id="{4C5B8E1C-59F6-49E9-864B-8E0BA23A15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94212" name="Symbol zastępczy numeru slajdu 3">
            <a:extLst>
              <a:ext uri="{FF2B5EF4-FFF2-40B4-BE49-F238E27FC236}">
                <a16:creationId xmlns="" xmlns:a16="http://schemas.microsoft.com/office/drawing/2014/main" id="{EE415186-6BB0-4867-A2D9-CECE36722A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D238EC-996C-4182-9CA5-60A8331A05A5}" type="slidenum">
              <a:rPr lang="pl-PL" altLang="pl-PL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54</a:t>
            </a:fld>
            <a:endParaRPr lang="pl-PL" altLang="pl-P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ymbol zastępczy obrazu slajdu 1">
            <a:extLst>
              <a:ext uri="{FF2B5EF4-FFF2-40B4-BE49-F238E27FC236}">
                <a16:creationId xmlns="" xmlns:a16="http://schemas.microsoft.com/office/drawing/2014/main" id="{33424B6A-1A1A-43C0-BED7-54FD74D039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Symbol zastępczy notatek 2">
            <a:extLst>
              <a:ext uri="{FF2B5EF4-FFF2-40B4-BE49-F238E27FC236}">
                <a16:creationId xmlns="" xmlns:a16="http://schemas.microsoft.com/office/drawing/2014/main" id="{27FA277B-5167-47AC-8FA7-6C86E30F20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97284" name="Symbol zastępczy numeru slajdu 3">
            <a:extLst>
              <a:ext uri="{FF2B5EF4-FFF2-40B4-BE49-F238E27FC236}">
                <a16:creationId xmlns="" xmlns:a16="http://schemas.microsoft.com/office/drawing/2014/main" id="{B2FB5E47-A275-4E98-9785-CABD4F369E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AE9C01-8C7B-4757-8F80-9F31EE3A8CBB}" type="slidenum">
              <a:rPr lang="pl-PL" altLang="pl-PL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56</a:t>
            </a:fld>
            <a:endParaRPr lang="pl-PL" altLang="pl-P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ymbol zastępczy obrazu slajdu 1">
            <a:extLst>
              <a:ext uri="{FF2B5EF4-FFF2-40B4-BE49-F238E27FC236}">
                <a16:creationId xmlns="" xmlns:a16="http://schemas.microsoft.com/office/drawing/2014/main" id="{9587ED8C-AB42-416F-A8B0-017EA0898C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Symbol zastępczy notatek 2">
            <a:extLst>
              <a:ext uri="{FF2B5EF4-FFF2-40B4-BE49-F238E27FC236}">
                <a16:creationId xmlns="" xmlns:a16="http://schemas.microsoft.com/office/drawing/2014/main" id="{B4118E8E-1178-4FBD-9C81-7707F73E5D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98308" name="Symbol zastępczy numeru slajdu 3">
            <a:extLst>
              <a:ext uri="{FF2B5EF4-FFF2-40B4-BE49-F238E27FC236}">
                <a16:creationId xmlns="" xmlns:a16="http://schemas.microsoft.com/office/drawing/2014/main" id="{F7EF70E5-3DBA-4D2D-BD40-F3D7755CAC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53FF78-6976-4F1D-89E9-645472214044}" type="slidenum">
              <a:rPr lang="pl-PL" altLang="pl-PL"/>
              <a:pPr>
                <a:spcBef>
                  <a:spcPct val="0"/>
                </a:spcBef>
              </a:pPr>
              <a:t>57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55288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885F032B-796D-4036-81BD-CF966816C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C9D23821-6C49-4E33-BC3D-35B1D6788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E23D6E46-6510-4A82-AB02-2200F6603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2020-01-24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BACC1734-FB24-4315-9952-B778E58BC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D2C09F10-7141-4988-8778-DE8C8A4B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979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A49AD10-CF19-4993-BC38-94097FEB7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="" xmlns:a16="http://schemas.microsoft.com/office/drawing/2014/main" id="{38DD61D2-7337-42C3-8943-2FC3F4EED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CA828D6C-495E-44F8-BDF8-077875B75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2020-01-24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69EFB3F2-51F9-44CD-9399-5F37EBF22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8B92FCD7-9341-4376-AF50-623390467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711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="" xmlns:a16="http://schemas.microsoft.com/office/drawing/2014/main" id="{96FE5959-9288-44E6-9C1A-CA05DFA8B4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="" xmlns:a16="http://schemas.microsoft.com/office/drawing/2014/main" id="{DC7A75A8-6331-4C9C-94CC-D4DB34650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2D2EFDB0-05A3-4A92-AAA5-CC9AFBF6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2020-01-24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40A3C475-2797-4381-A824-59FE8F011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DE53CE1C-CC78-4AB0-93EB-8BAC03FE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228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117BFAF-70AE-4FCC-BB05-29AD2EF85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8CBD2E81-67B0-4137-A652-A8935C719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8ECEA8D0-B55F-41FB-9EC9-92B952018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2020-01-24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8B613BB5-C059-479E-85AB-7F00D3E4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25E520E6-58E0-47B2-A539-E9D7F8FB6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857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86B615AC-5F2C-4A3E-9206-AECE6978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CBED0258-615E-407E-836A-0F41865B9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BC323177-D863-4FC1-8BA0-AA9723332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2020-01-24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257AF957-16EB-4B15-ACF1-D2CE1EC2B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56A4B4A5-C879-4C14-93F2-2595E856A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804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F0ABE2EC-3707-4C80-BB52-B10E0971A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11E2ED98-F535-40ED-8092-726035B42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769437F9-616E-42AC-8A24-68259A9A3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6896C2BA-13F9-4992-A48B-E1119CD01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2020-01-24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FF547E06-FE2A-4436-892E-B7F82E7BE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8442C345-F809-4365-B2F4-90EB812F4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E87D609-77AF-4330-B9BD-B62D4A353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7E663F37-7281-4E11-BAC3-C8D8A1501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FC8C1B56-4C7E-4832-84C4-73DB48BA0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="" xmlns:a16="http://schemas.microsoft.com/office/drawing/2014/main" id="{4AC5AB6C-4DED-4D91-A93A-97EDA5319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="" xmlns:a16="http://schemas.microsoft.com/office/drawing/2014/main" id="{AA51BC0A-7124-4E60-9999-512B46A7BA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="" xmlns:a16="http://schemas.microsoft.com/office/drawing/2014/main" id="{8860C651-D438-499E-8B4B-0AA0B1C13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2020-01-24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="" xmlns:a16="http://schemas.microsoft.com/office/drawing/2014/main" id="{2A75DA67-E65D-4164-9F34-4D489014A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="" xmlns:a16="http://schemas.microsoft.com/office/drawing/2014/main" id="{C389B3C2-8328-487E-8B09-2AD79D6B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079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6F5E94BC-B773-4C43-B2DB-47054370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="" xmlns:a16="http://schemas.microsoft.com/office/drawing/2014/main" id="{66859C0D-8AD7-4D45-A44E-55F5F9897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2020-01-24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66C2FE58-B789-46D5-8C6F-E10029629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167C2128-747D-4271-ABFE-342169CE6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55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="" xmlns:a16="http://schemas.microsoft.com/office/drawing/2014/main" id="{A2E20029-0B93-4901-896D-F2DEE337A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2020-01-24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="" xmlns:a16="http://schemas.microsoft.com/office/drawing/2014/main" id="{5ED76F6B-2B5E-4FE4-9F67-961513BF7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2D938AD1-D604-4877-9444-EB7972C75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23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284AB26-E7FB-4594-B7CF-162F321F6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CCFD97CF-E5FB-4CFF-A515-E0E63D99A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9D693C99-7A5E-4658-BCAE-848A26BBC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387B8297-A2D7-4D0A-92C1-C2656AAB8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2020-01-24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02932EA3-72F8-485A-9A94-170D273D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31C892CE-9D5C-4DBA-A7DC-A034F144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64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33E2BF5-5EF3-4866-8C24-E14A163F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="" xmlns:a16="http://schemas.microsoft.com/office/drawing/2014/main" id="{28A046D4-0B8A-4D69-BBF9-2B86736E12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D353C851-3252-4072-81F9-A5F0FA7F9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20EC6BCE-BFAC-44E0-BB8B-ECC3A8EC2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2020-01-24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67998F1B-A162-43B2-BB31-C8E279C8A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D2C3C235-F046-4252-9EC5-8C878F69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025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-120650" ty="-95250" sx="95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="" xmlns:a16="http://schemas.microsoft.com/office/drawing/2014/main" id="{99550430-EBF4-4A38-BABA-896522471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9A0A178F-9940-489E-A564-278A0CC53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C8565B9D-5E7A-4118-B96A-D3203391B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31137-4F89-4EAD-A66A-D638EB295E28}" type="datetimeFigureOut">
              <a:rPr lang="pl-PL" smtClean="0"/>
              <a:t>2020-01-24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80F74CA6-1849-4AEE-BBA3-53B5BC574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D41C5414-E343-4A59-AAD2-BBB97397A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342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8.xml"/><Relationship Id="rId4" Type="http://schemas.openxmlformats.org/officeDocument/2006/relationships/chart" Target="../charts/chart2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Prostokąt 7">
            <a:extLst>
              <a:ext uri="{FF2B5EF4-FFF2-40B4-BE49-F238E27FC236}">
                <a16:creationId xmlns="" xmlns:a16="http://schemas.microsoft.com/office/drawing/2014/main" id="{814DACB6-4554-45BE-9C3F-D40562635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2431" y="5640772"/>
            <a:ext cx="53879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l-PL" alt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insp. Mariusz DYMURA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l-PL" alt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Komendant Miejski Policji w Tarnowie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="" xmlns:a16="http://schemas.microsoft.com/office/drawing/2014/main" id="{DF7C0552-12A5-4FAB-BA30-CE622F288D28}"/>
              </a:ext>
            </a:extLst>
          </p:cNvPr>
          <p:cNvSpPr/>
          <p:nvPr/>
        </p:nvSpPr>
        <p:spPr>
          <a:xfrm>
            <a:off x="1129173" y="616948"/>
            <a:ext cx="9556334" cy="212365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cap="none" spc="0" dirty="0">
                <a:ln w="19050">
                  <a:solidFill>
                    <a:srgbClr val="002060"/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Ocena pracy</a:t>
            </a:r>
          </a:p>
          <a:p>
            <a:pPr algn="ctr"/>
            <a:r>
              <a:rPr lang="pl-PL" sz="4400" b="1" dirty="0">
                <a:ln w="19050">
                  <a:solidFill>
                    <a:srgbClr val="002060"/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</a:t>
            </a:r>
          </a:p>
          <a:p>
            <a:pPr algn="ctr"/>
            <a:r>
              <a:rPr lang="pl-PL" sz="4400" b="1" cap="none" spc="0" dirty="0">
                <a:ln w="19050">
                  <a:solidFill>
                    <a:srgbClr val="002060"/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 2019 rok</a:t>
            </a:r>
          </a:p>
        </p:txBody>
      </p:sp>
      <p:pic>
        <p:nvPicPr>
          <p:cNvPr id="1026" name="Picture 2" descr="C:\Frużyński\Michał\Pierdoły\Logo KM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2" y="2678236"/>
            <a:ext cx="3987532" cy="39875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>
            <a:extLst>
              <a:ext uri="{FF2B5EF4-FFF2-40B4-BE49-F238E27FC236}">
                <a16:creationId xmlns="" xmlns:a16="http://schemas.microsoft.com/office/drawing/2014/main" id="{03552AEA-7FAC-41DC-99C9-244B39BFF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862" y="770625"/>
            <a:ext cx="912227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>
              <a:defRPr/>
            </a:pPr>
            <a:r>
              <a:rPr lang="pl-PL" sz="4000" b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Zagrożenie przestępczością </a:t>
            </a:r>
          </a:p>
          <a:p>
            <a:pPr algn="ctr">
              <a:defRPr/>
            </a:pPr>
            <a:r>
              <a:rPr lang="pl-PL" sz="4000" b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oraz </a:t>
            </a:r>
          </a:p>
          <a:p>
            <a:pPr algn="ctr">
              <a:defRPr/>
            </a:pPr>
            <a:r>
              <a:rPr lang="pl-PL" sz="4000" b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efekty pracy wykrywczej</a:t>
            </a:r>
          </a:p>
          <a:p>
            <a:pPr>
              <a:defRPr/>
            </a:pPr>
            <a:endParaRPr lang="pl-PL" sz="2400" b="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673AB05D-ADB0-4319-B26A-3DAE6313C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6" y="926052"/>
            <a:ext cx="1981552" cy="199746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F48B9673-2D52-4A90-8611-E5C7E536B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3603382"/>
            <a:ext cx="3964086" cy="30045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1588208B-728C-4947-AE24-BC7D28CC6F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754" y="3532582"/>
            <a:ext cx="4507414" cy="29954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EF470708-5587-4442-9377-C35D6827C1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050" y="3779052"/>
            <a:ext cx="2828571" cy="198095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9C53320A-3E7D-4ED9-B3F6-99AE8A7D48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362" y="926052"/>
            <a:ext cx="1981551" cy="1997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10">
            <a:extLst>
              <a:ext uri="{FF2B5EF4-FFF2-40B4-BE49-F238E27FC236}">
                <a16:creationId xmlns="" xmlns:a16="http://schemas.microsoft.com/office/drawing/2014/main" id="{AB521378-577A-4288-AF94-3B32EAC2A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136" y="981988"/>
            <a:ext cx="37592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912813">
              <a:defRPr/>
            </a:pPr>
            <a:r>
              <a:rPr lang="pl-PL" sz="2800" b="1" u="sng" kern="100" dirty="0">
                <a:solidFill>
                  <a:srgbClr val="1D0D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RODZAJE PRZESTĘPSTW</a:t>
            </a:r>
          </a:p>
        </p:txBody>
      </p:sp>
      <p:sp>
        <p:nvSpPr>
          <p:cNvPr id="13317" name="pole tekstowe 9">
            <a:extLst>
              <a:ext uri="{FF2B5EF4-FFF2-40B4-BE49-F238E27FC236}">
                <a16:creationId xmlns="" xmlns:a16="http://schemas.microsoft.com/office/drawing/2014/main" id="{088258D4-4B11-47ED-9AC2-9151C8940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594" y="720725"/>
            <a:ext cx="48593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ZDARZENIA PRZESTĘPCZE </a:t>
            </a:r>
            <a:br>
              <a:rPr lang="pl-PL" altLang="pl-PL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SKALI WOJEWÓDZTWA  </a:t>
            </a:r>
          </a:p>
        </p:txBody>
      </p:sp>
      <p:graphicFrame>
        <p:nvGraphicFramePr>
          <p:cNvPr id="3" name="Obiekt 1">
            <a:extLst>
              <a:ext uri="{FF2B5EF4-FFF2-40B4-BE49-F238E27FC236}">
                <a16:creationId xmlns="" xmlns:a16="http://schemas.microsoft.com/office/drawing/2014/main" id="{CEBC3A3B-BEAB-42AF-8D5F-C0C055FF60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1611255"/>
              </p:ext>
            </p:extLst>
          </p:nvPr>
        </p:nvGraphicFramePr>
        <p:xfrm>
          <a:off x="421515" y="2398367"/>
          <a:ext cx="5415499" cy="417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Obiekt 5">
            <a:extLst>
              <a:ext uri="{FF2B5EF4-FFF2-40B4-BE49-F238E27FC236}">
                <a16:creationId xmlns="" xmlns:a16="http://schemas.microsoft.com/office/drawing/2014/main" id="{1D47CD33-4863-47AF-A57E-5EE432AC93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7843039"/>
              </p:ext>
            </p:extLst>
          </p:nvPr>
        </p:nvGraphicFramePr>
        <p:xfrm>
          <a:off x="6354987" y="2398367"/>
          <a:ext cx="5415498" cy="417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pole tekstowe 6">
            <a:extLst>
              <a:ext uri="{FF2B5EF4-FFF2-40B4-BE49-F238E27FC236}">
                <a16:creationId xmlns="" xmlns:a16="http://schemas.microsoft.com/office/drawing/2014/main" id="{ACD12729-4F8D-4F2E-A390-6892333C4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9232" y="1622968"/>
            <a:ext cx="4211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PRZESTĘPSTWA OGÓŁEM</a:t>
            </a:r>
          </a:p>
        </p:txBody>
      </p:sp>
      <p:sp>
        <p:nvSpPr>
          <p:cNvPr id="5125" name="pole tekstowe 9">
            <a:extLst>
              <a:ext uri="{FF2B5EF4-FFF2-40B4-BE49-F238E27FC236}">
                <a16:creationId xmlns="" xmlns:a16="http://schemas.microsoft.com/office/drawing/2014/main" id="{F3F5816B-F9E1-4CB0-92D4-AACA8718D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1964" y="1524542"/>
            <a:ext cx="414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PRZESTĘPSTWA KRYMINALE </a:t>
            </a:r>
          </a:p>
        </p:txBody>
      </p:sp>
      <p:sp>
        <p:nvSpPr>
          <p:cNvPr id="5128" name="pole tekstowe 12">
            <a:extLst>
              <a:ext uri="{FF2B5EF4-FFF2-40B4-BE49-F238E27FC236}">
                <a16:creationId xmlns="" xmlns:a16="http://schemas.microsoft.com/office/drawing/2014/main" id="{1DFB0DFC-A945-4826-AB74-F7297212C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906" y="656432"/>
            <a:ext cx="7596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Wykrywalność przestępstw w latach 2018 / 2019</a:t>
            </a:r>
          </a:p>
        </p:txBody>
      </p:sp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182229244"/>
              </p:ext>
            </p:extLst>
          </p:nvPr>
        </p:nvGraphicFramePr>
        <p:xfrm>
          <a:off x="786343" y="2252677"/>
          <a:ext cx="4809067" cy="4109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Objaśnienie prostokątne 10">
            <a:extLst>
              <a:ext uri="{FF2B5EF4-FFF2-40B4-BE49-F238E27FC236}">
                <a16:creationId xmlns="" xmlns:a16="http://schemas.microsoft.com/office/drawing/2014/main" id="{18D67EFD-21CB-4C07-B227-C344786D0D61}"/>
              </a:ext>
            </a:extLst>
          </p:cNvPr>
          <p:cNvSpPr>
            <a:spLocks/>
          </p:cNvSpPr>
          <p:nvPr/>
        </p:nvSpPr>
        <p:spPr bwMode="auto">
          <a:xfrm>
            <a:off x="3258610" y="2311944"/>
            <a:ext cx="1368425" cy="323850"/>
          </a:xfrm>
          <a:prstGeom prst="wedgeRectCallout">
            <a:avLst>
              <a:gd name="adj1" fmla="val 30972"/>
              <a:gd name="adj2" fmla="val 162543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>
                <a:solidFill>
                  <a:srgbClr val="000000"/>
                </a:solidFill>
                <a:cs typeface="Arial" charset="0"/>
              </a:rPr>
              <a:t>spadek o 2,28 %</a:t>
            </a:r>
          </a:p>
        </p:txBody>
      </p:sp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3288077346"/>
              </p:ext>
            </p:extLst>
          </p:nvPr>
        </p:nvGraphicFramePr>
        <p:xfrm>
          <a:off x="6303964" y="2210888"/>
          <a:ext cx="4809067" cy="4109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Objaśnienie prostokątne 12">
            <a:extLst>
              <a:ext uri="{FF2B5EF4-FFF2-40B4-BE49-F238E27FC236}">
                <a16:creationId xmlns="" xmlns:a16="http://schemas.microsoft.com/office/drawing/2014/main" id="{18D67EFD-21CB-4C07-B227-C344786D0D61}"/>
              </a:ext>
            </a:extLst>
          </p:cNvPr>
          <p:cNvSpPr>
            <a:spLocks/>
          </p:cNvSpPr>
          <p:nvPr/>
        </p:nvSpPr>
        <p:spPr bwMode="auto">
          <a:xfrm>
            <a:off x="8882064" y="2602471"/>
            <a:ext cx="1368425" cy="323850"/>
          </a:xfrm>
          <a:prstGeom prst="wedgeRectCallout">
            <a:avLst>
              <a:gd name="adj1" fmla="val 30972"/>
              <a:gd name="adj2" fmla="val 162543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>
                <a:solidFill>
                  <a:srgbClr val="000000"/>
                </a:solidFill>
                <a:cs typeface="Arial" charset="0"/>
              </a:rPr>
              <a:t>spadek o 0,15 %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125" grpId="0"/>
      <p:bldGraphic spid="2" grpId="0">
        <p:bldAsOne/>
      </p:bldGraphic>
      <p:bldP spid="11" grpId="0" animBg="1"/>
      <p:bldGraphic spid="10" grpId="0">
        <p:bldAsOne/>
      </p:bldGraphic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pole tekstowe 14">
            <a:extLst>
              <a:ext uri="{FF2B5EF4-FFF2-40B4-BE49-F238E27FC236}">
                <a16:creationId xmlns="" xmlns:a16="http://schemas.microsoft.com/office/drawing/2014/main" id="{AA279E3E-1D5F-4B56-8ED1-4B7FB732D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414" y="549276"/>
            <a:ext cx="7991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kategorii </a:t>
            </a: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przestępstwa stwierdzone (</a:t>
            </a:r>
            <a:r>
              <a:rPr lang="pl-PL" altLang="pl-PL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/2018)</a:t>
            </a:r>
          </a:p>
        </p:txBody>
      </p:sp>
      <p:graphicFrame>
        <p:nvGraphicFramePr>
          <p:cNvPr id="3" name="Obiekt 1">
            <a:extLst>
              <a:ext uri="{FF2B5EF4-FFF2-40B4-BE49-F238E27FC236}">
                <a16:creationId xmlns="" xmlns:a16="http://schemas.microsoft.com/office/drawing/2014/main" id="{01DD9848-18B1-47FF-8940-8E06A835A0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970223"/>
              </p:ext>
            </p:extLst>
          </p:nvPr>
        </p:nvGraphicFramePr>
        <p:xfrm>
          <a:off x="417249" y="954616"/>
          <a:ext cx="11327907" cy="5784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pole tekstowe 7">
            <a:extLst>
              <a:ext uri="{FF2B5EF4-FFF2-40B4-BE49-F238E27FC236}">
                <a16:creationId xmlns="" xmlns:a16="http://schemas.microsoft.com/office/drawing/2014/main" id="{BE68ED54-DF61-4EA2-A29F-E0D6964F5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674" y="664162"/>
            <a:ext cx="7740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Tymczasowe aresztowania </a:t>
            </a:r>
          </a:p>
        </p:txBody>
      </p:sp>
      <p:graphicFrame>
        <p:nvGraphicFramePr>
          <p:cNvPr id="4" name="Wykres 3"/>
          <p:cNvGraphicFramePr/>
          <p:nvPr>
            <p:extLst>
              <p:ext uri="{D42A27DB-BD31-4B8C-83A1-F6EECF244321}">
                <p14:modId xmlns:p14="http://schemas.microsoft.com/office/powerpoint/2010/main" val="3256347513"/>
              </p:ext>
            </p:extLst>
          </p:nvPr>
        </p:nvGraphicFramePr>
        <p:xfrm>
          <a:off x="1877482" y="1175924"/>
          <a:ext cx="8003117" cy="5546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pole tekstowe 4">
            <a:extLst>
              <a:ext uri="{FF2B5EF4-FFF2-40B4-BE49-F238E27FC236}">
                <a16:creationId xmlns="" xmlns:a16="http://schemas.microsoft.com/office/drawing/2014/main" id="{9F5BF084-1F2B-4023-B51F-4D987F67A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839" y="2139422"/>
            <a:ext cx="10005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defTabSz="7127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127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127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127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127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Miernik nr 6 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pl-PL" altLang="pl-PL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Wartość mienia zabezpieczonego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      		   </a:t>
            </a:r>
            <a:r>
              <a:rPr lang="pl-PL" altLang="pl-PL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6.482.009 zł</a:t>
            </a: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9" name="pole tekstowe 6">
            <a:extLst>
              <a:ext uri="{FF2B5EF4-FFF2-40B4-BE49-F238E27FC236}">
                <a16:creationId xmlns="" xmlns:a16="http://schemas.microsoft.com/office/drawing/2014/main" id="{C0DBC544-4F9B-41BB-AE0D-041898E38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275" y="3761943"/>
            <a:ext cx="100854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3525" indent="-2635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Miernik monitorowany MM5  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l-PL" altLang="pl-PL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Wskaźnik skuteczności odzyskania mienia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pl-PL" altLang="pl-PL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4.464.133 zł</a:t>
            </a: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ela 8">
            <a:extLst>
              <a:ext uri="{FF2B5EF4-FFF2-40B4-BE49-F238E27FC236}">
                <a16:creationId xmlns="" xmlns:a16="http://schemas.microsoft.com/office/drawing/2014/main" id="{C45A5393-58AD-4B05-8254-BC2F3C39D8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165891"/>
              </p:ext>
            </p:extLst>
          </p:nvPr>
        </p:nvGraphicFramePr>
        <p:xfrm>
          <a:off x="3064060" y="4384229"/>
          <a:ext cx="6096000" cy="64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279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74725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Zrealizowano</a:t>
                      </a:r>
                      <a:r>
                        <a:rPr lang="pl-PL" sz="1200" baseline="0" dirty="0">
                          <a:solidFill>
                            <a:schemeClr val="tx1"/>
                          </a:solidFill>
                        </a:rPr>
                        <a:t> w 2018 r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Zrealizowano w 2019 r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Stosunek do roku poprzedniego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1388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tx1"/>
                          </a:solidFill>
                        </a:rPr>
                        <a:t>2.559.795 zł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/>
                        <a:t>4.464.133 zł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rgbClr val="00B050"/>
                          </a:solidFill>
                        </a:rPr>
                        <a:t>174,4 %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="" xmlns:a16="http://schemas.microsoft.com/office/drawing/2014/main" id="{2204CC77-C0F6-4F37-BB48-0F416A35F5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245976"/>
              </p:ext>
            </p:extLst>
          </p:nvPr>
        </p:nvGraphicFramePr>
        <p:xfrm>
          <a:off x="3033622" y="2822306"/>
          <a:ext cx="6096000" cy="646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279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74725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Wartość oczekiwana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Zrealizowano w 2019 r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Stopień realizacji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1387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3.500.070 zł.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/>
                        <a:t>6.482.009 zł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rgbClr val="00B050"/>
                          </a:solidFill>
                        </a:rPr>
                        <a:t>181,1 %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540" name="pole tekstowe 1">
            <a:extLst>
              <a:ext uri="{FF2B5EF4-FFF2-40B4-BE49-F238E27FC236}">
                <a16:creationId xmlns="" xmlns:a16="http://schemas.microsoft.com/office/drawing/2014/main" id="{407471C3-CFF7-417D-96A0-CC5C90644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276" y="5253772"/>
            <a:ext cx="10085464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3525" indent="-2635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Miernik nr 7 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l-PL" altLang="pl-PL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Skuteczność zwalczania przestępczości narkotykowej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	             </a:t>
            </a: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26.622,95 g</a:t>
            </a: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ela 12">
            <a:extLst>
              <a:ext uri="{FF2B5EF4-FFF2-40B4-BE49-F238E27FC236}">
                <a16:creationId xmlns="" xmlns:a16="http://schemas.microsoft.com/office/drawing/2014/main" id="{F1FB237C-1373-44BB-B2EC-EE33F507D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885232"/>
              </p:ext>
            </p:extLst>
          </p:nvPr>
        </p:nvGraphicFramePr>
        <p:xfrm>
          <a:off x="3041650" y="5805488"/>
          <a:ext cx="6096000" cy="646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279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74725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Wartość oczekiwana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Zrealizowano w 2019 r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Stopień realizacji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1387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tx1"/>
                          </a:solidFill>
                        </a:rPr>
                        <a:t>28.749,96 g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</a:rPr>
                        <a:t>26.622,95 g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rgbClr val="FF0000"/>
                          </a:solidFill>
                        </a:rPr>
                        <a:t>92,6 %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pole tekstowe 12">
            <a:extLst>
              <a:ext uri="{FF2B5EF4-FFF2-40B4-BE49-F238E27FC236}">
                <a16:creationId xmlns="" xmlns:a16="http://schemas.microsoft.com/office/drawing/2014/main" id="{71E0302E-CE3B-4908-BF4E-D53138555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509" y="615952"/>
            <a:ext cx="105242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PRIORYTETY  REALIZOWANE  W  2019  ROKU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ZWIĄZANE  Z  CELAMI  WYTYCZONYMI  PRZEZ  KGP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21509" grpId="0"/>
      <p:bldP spid="215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6">
            <a:extLst>
              <a:ext uri="{FF2B5EF4-FFF2-40B4-BE49-F238E27FC236}">
                <a16:creationId xmlns="" xmlns:a16="http://schemas.microsoft.com/office/drawing/2014/main" id="{DFFE11F4-B1AE-4775-AF70-532798B1F2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580915"/>
              </p:ext>
            </p:extLst>
          </p:nvPr>
        </p:nvGraphicFramePr>
        <p:xfrm>
          <a:off x="3033622" y="2306998"/>
          <a:ext cx="6096000" cy="644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279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74194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Wartość oczekiwana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Zrealizowano w 2019 r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Stopień realizacji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331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tx1"/>
                          </a:solidFill>
                        </a:rPr>
                        <a:t>40,20 %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</a:rPr>
                        <a:t>55,09 %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rgbClr val="00B050"/>
                          </a:solidFill>
                        </a:rPr>
                        <a:t>zrealizowany</a:t>
                      </a:r>
                      <a:r>
                        <a:rPr lang="pl-PL" sz="1800" b="1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endParaRPr lang="pl-PL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="" xmlns:a16="http://schemas.microsoft.com/office/drawing/2014/main" id="{A3A5D249-8F35-4E56-AC1E-FEE25E9BAD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194725"/>
              </p:ext>
            </p:extLst>
          </p:nvPr>
        </p:nvGraphicFramePr>
        <p:xfrm>
          <a:off x="3033622" y="3671829"/>
          <a:ext cx="6096000" cy="644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279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74194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Próg satysfakcji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Zrealizowano w 2019 r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Stopień realizacji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331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100 %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/>
                        <a:t>111 %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rgbClr val="00B050"/>
                          </a:solidFill>
                        </a:rPr>
                        <a:t>zrealizowany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ela 11">
            <a:extLst>
              <a:ext uri="{FF2B5EF4-FFF2-40B4-BE49-F238E27FC236}">
                <a16:creationId xmlns="" xmlns:a16="http://schemas.microsoft.com/office/drawing/2014/main" id="{2B4EB818-A2BB-435A-BC0F-85EE6ED8F1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759018"/>
              </p:ext>
            </p:extLst>
          </p:nvPr>
        </p:nvGraphicFramePr>
        <p:xfrm>
          <a:off x="3033622" y="4976814"/>
          <a:ext cx="6096000" cy="1670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279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74194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Próg satysfakcji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Zrealizowano w 2019 r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Stopień realizacji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331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0,99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/>
                        <a:t>0,99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rgbClr val="00B050"/>
                          </a:solidFill>
                        </a:rPr>
                        <a:t>zrealizowany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331">
                <a:tc gridSpan="3">
                  <a:txBody>
                    <a:bodyPr/>
                    <a:lstStyle/>
                    <a:p>
                      <a:pPr algn="ctr"/>
                      <a:r>
                        <a:rPr lang="pl-PL" altLang="pl-PL" sz="18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Skuteczność poszukiwań - monitorowana</a:t>
                      </a:r>
                      <a:endParaRPr lang="pl-PL" sz="1800" dirty="0"/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dirty="0"/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5305"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>
                          <a:solidFill>
                            <a:schemeClr val="tx1"/>
                          </a:solidFill>
                        </a:rPr>
                        <a:t>Próg satysfakcji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</a:rPr>
                        <a:t>Zrealizowano w 2019 r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>
                          <a:solidFill>
                            <a:schemeClr val="tx1"/>
                          </a:solidFill>
                        </a:rPr>
                        <a:t>Stopień realizacji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331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100 %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/>
                        <a:t>102 %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>
                          <a:solidFill>
                            <a:srgbClr val="00B050"/>
                          </a:solidFill>
                        </a:rPr>
                        <a:t>zrealizowany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pole tekstowe 4">
            <a:extLst>
              <a:ext uri="{FF2B5EF4-FFF2-40B4-BE49-F238E27FC236}">
                <a16:creationId xmlns="" xmlns:a16="http://schemas.microsoft.com/office/drawing/2014/main" id="{E3FFF629-DA4C-4CA4-9F39-C13082EE6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895" y="1835942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defTabSz="7127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127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127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127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127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Miernik nr 11 -</a:t>
            </a:r>
            <a:r>
              <a:rPr lang="pl-PL" altLang="pl-PL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Wskaźnik wykrywalności w 7 kategoriach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pole tekstowe 4">
            <a:extLst>
              <a:ext uri="{FF2B5EF4-FFF2-40B4-BE49-F238E27FC236}">
                <a16:creationId xmlns="" xmlns:a16="http://schemas.microsoft.com/office/drawing/2014/main" id="{B816733D-8F24-40C5-86EF-70560208F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895" y="3094355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defTabSz="7127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127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127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127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127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Miernik nr 12 -</a:t>
            </a:r>
            <a:r>
              <a:rPr lang="pl-PL" altLang="pl-PL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Poszukiwania osób zaginionych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 -     powyżej 100 %</a:t>
            </a: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pole tekstowe 4">
            <a:extLst>
              <a:ext uri="{FF2B5EF4-FFF2-40B4-BE49-F238E27FC236}">
                <a16:creationId xmlns="" xmlns:a16="http://schemas.microsoft.com/office/drawing/2014/main" id="{D1DD59CF-3798-44C6-941B-3E7825566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50" y="4455323"/>
            <a:ext cx="914400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defTabSz="7127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127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127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127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127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Miernik monitorowany MM9  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l-PL" altLang="pl-PL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Skuteczność poszukiwań osób ukrywających się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le tekstowe 12">
            <a:extLst>
              <a:ext uri="{FF2B5EF4-FFF2-40B4-BE49-F238E27FC236}">
                <a16:creationId xmlns="" xmlns:a16="http://schemas.microsoft.com/office/drawing/2014/main" id="{71E0302E-CE3B-4908-BF4E-D53138555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509" y="615952"/>
            <a:ext cx="105242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PRIORYTETY  REALIZOWANE  W  2019  ROKU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ZWIĄZANE  Z  CELAMI  WYTYCZONYMI  PRZEZ  KGP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ymbol zastępczy tekstu 2">
            <a:extLst>
              <a:ext uri="{FF2B5EF4-FFF2-40B4-BE49-F238E27FC236}">
                <a16:creationId xmlns="" xmlns:a16="http://schemas.microsoft.com/office/drawing/2014/main" id="{D3B1736C-D10D-46A7-BF0A-B512EB556D67}"/>
              </a:ext>
            </a:extLst>
          </p:cNvPr>
          <p:cNvSpPr txBox="1">
            <a:spLocks/>
          </p:cNvSpPr>
          <p:nvPr/>
        </p:nvSpPr>
        <p:spPr bwMode="auto">
          <a:xfrm>
            <a:off x="3270250" y="667520"/>
            <a:ext cx="56515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Miernik monitorowany MM 6</a:t>
            </a:r>
          </a:p>
        </p:txBody>
      </p:sp>
      <p:sp>
        <p:nvSpPr>
          <p:cNvPr id="23555" name="Prostokąt 6">
            <a:extLst>
              <a:ext uri="{FF2B5EF4-FFF2-40B4-BE49-F238E27FC236}">
                <a16:creationId xmlns="" xmlns:a16="http://schemas.microsoft.com/office/drawing/2014/main" id="{3593BF36-0F75-4177-8AD3-3E52F5E67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658" y="2074169"/>
            <a:ext cx="9892684" cy="2437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Poprawa w zakresie zwalczania przestępczości gospodarczej godzącej w sektor publiczny  - lepsza ochrona Budżetu Państwa, tj.: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pl-PL" altLang="pl-PL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przestępstwa dotyczące podatków od towarów i usług – VAT, akcyza;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przestępstwa na szkodę interesów Unii Europejskiej;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przestępstwa związane z zamówieniami publicznymi;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="" xmlns:a16="http://schemas.microsoft.com/office/drawing/2014/main" id="{6F1988E5-68A7-4C86-BF1A-7A92AC52D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963558"/>
              </p:ext>
            </p:extLst>
          </p:nvPr>
        </p:nvGraphicFramePr>
        <p:xfrm>
          <a:off x="1181807" y="1903198"/>
          <a:ext cx="9828386" cy="33337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955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435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46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5261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9349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9349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05502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515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Jednostka</a:t>
                      </a:r>
                      <a:endParaRPr lang="pl-PL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9" marR="7749" marT="77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Postępowania wszczęte</a:t>
                      </a:r>
                      <a:endParaRPr lang="pl-PL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9" marR="7749" marT="77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Przestępstwa stwierdzone</a:t>
                      </a:r>
                      <a:endParaRPr lang="pl-PL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9" marR="7749" marT="77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8556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01-12.2018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9" marR="7749" marT="77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01-12.2019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9" marR="7749" marT="77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WD </a:t>
                      </a:r>
                    </a:p>
                    <a:p>
                      <a:pPr algn="ctr" fontAlgn="ctr"/>
                      <a:r>
                        <a:rPr lang="pl-PL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(wzrost</a:t>
                      </a:r>
                      <a:r>
                        <a:rPr lang="pl-PL" sz="120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dynamiki)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9" marR="7749" marT="77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01-12.2018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9" marR="7749" marT="77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01-12.2019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9" marR="7749" marT="77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WD </a:t>
                      </a:r>
                    </a:p>
                    <a:p>
                      <a:pPr algn="ctr" fontAlgn="ctr"/>
                      <a:r>
                        <a:rPr lang="pl-PL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(wzrost</a:t>
                      </a:r>
                      <a:r>
                        <a:rPr lang="pl-PL" sz="120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dynamiki)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9" marR="7749" marT="77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96633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KMP Tarnów</a:t>
                      </a:r>
                      <a:endParaRPr lang="pl-PL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9" marR="7749" marT="77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7749" marR="7749" marT="77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27 </a:t>
                      </a:r>
                      <a:endParaRPr lang="pl-PL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9" marR="7749" marT="77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7749" marR="7749" marT="77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7749" marR="7749" marT="77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40</a:t>
                      </a:r>
                      <a:endParaRPr lang="pl-PL" sz="2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9" marR="7749" marT="77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u="none" strike="noStrike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pl-PL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108,1</a:t>
                      </a:r>
                    </a:p>
                  </a:txBody>
                  <a:tcPr marL="7749" marR="7749" marT="77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C999AC6E-ABC9-49E2-A5E5-B04A66568DD1}"/>
              </a:ext>
            </a:extLst>
          </p:cNvPr>
          <p:cNvSpPr txBox="1">
            <a:spLocks/>
          </p:cNvSpPr>
          <p:nvPr/>
        </p:nvSpPr>
        <p:spPr bwMode="auto">
          <a:xfrm>
            <a:off x="3270250" y="703031"/>
            <a:ext cx="56515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Miernik monitorowany MM 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11" descr="data:image/jpeg;base64,/9j/4AAQSkZJRgABAQAAAQABAAD/2wCEAAkGBxQTEhUUEhQWFhUVFxUaFRgXFxYWGxwYFxgXGBQUGBwZHCggGBolHBcUITEhJSkrLi4uFx8zODMsNygtLisBCgoKDg0OGxAQGywkICQsLCwsNCwsLCwsLCwsLCwsLCwsLCwsLCwsLCwsLCwsLCwsLCwsLCwsLCwsLCwsLCwsLP/AABEIAK4BIQMBIgACEQEDEQH/xAAcAAABBQEBAQAAAAAAAAAAAAAGAAIDBAUBBwj/xABPEAACAAQCBQcIBggDBQkBAAABAgADBBESIQUGMUFREyJhcYGRoQcUMlKSscHRQlNigqLCFSNyk7LS4fBDY6MWRHOz4iQlMzRUg8PT8Qj/xAAaAQACAwEBAAAAAAAAAAAAAAACAwABBAUG/8QAMxEAAgECBAQDBwQCAwAAAAAAAAECAxEEEiExBRNBURQiYSMyQlJxobFigZHwJNEzouH/2gAMAwEAAhEDEQA/ADLQ+vCn0pTKoAAOXbF7WaZR1cnBMZTvF7Xv8I8cp9LNcKpxZXPbGjL0kbgMBZtx3Qi7CItYtV1pfRmc0+iRY5ndnFVtAqZAmLUOzGwYYVAW+3MQ7TfKPKFlbkwfSsSAeF90Y1DpVpRCMSVO2KsXnZa0bQyJNUvnEvl1IyDeiOkjYYM9ftBSptJ51TqJbyVFwgADJvFhttnaMCdTy5qBhe+cblHpUmn5GbmoUrYbxa2cXFp6MG7TuBWgatSp24toG0cT1QRaZ0wZtOUSSbFc2OSjq4wM6qSgsyZKbaC1uzZ4RujS4SRMkkZHEEHDj4xIPLJxQyazRuD9FShArWu6umEnrGUP1mpmWpZ8wT6XDOL+j6fGrAbgT2jMQtNTOXOX01GZ42iZtSmtAYfTcwgKbk+/uieinEo248CTt35ReoNGqQpfmtKvutcQ/SXJkLs5xsN1jxyiXB3GBDkMzlu+UWuTwnE4w4cORy27DaI6QYCcLWC57c+ow3SFTLYFwwJI3nOJd30LdktTUqK6QTiaa5NrBUWw6ASYoVc5cEvApRm2sTi2ceECoqCHBJsIJJEipnBSlNUFCObhkzWVgdhBC2IMFJNki10JtH1LICxCzQfWBy6olp6+aFYy8AJa5GEHLda8SU+g6zDhFJU24chO/ljXptWaqwYUs8MNxlOPhCpJjouMdGYVRVzrAzGJF9l4mlScXPWxXfe9weB+cbD6n1jm/ms2zE5EbO+LKan1w9GmmDqwD3tFOLtoMjUiQaMEbssAjMDtiDRGqNeuT07HpxSh+eCCRqzU2zlEdbS/g0Y6lKd9EdKniKSjZtAnU00yW15RGE7UbZ93h1RBOL4TiC36D84MJuqFUdir2usQnUara2IS/b+QMFGjPsBPEUtsx5vPZgSSvbGnoxFZb35395wSaY1EnypbTZkyQqILklph3gDZL4kQOpSvLYAFTcAgobqVO8EgbwRmBmDDZwkoXaE0qkXK0XcsSdKEOQDc3sTbaIdUV4swFiT49EUNJVOEDLCb/R29YhaPp5jHE2wm+e3rhOVbse5y91EtJOtznBZrZLY2HXE0hldxiIB37Rcxe5bBfLI8NpPRDKDE00nAAeB4cYdQ1lcy4vy00rmlpCoXBYHYIFuTIYttvsEFGlrW2DdGHV02RIuIOu7WTFYOLd2iGXc7rdEWklIq3Km+47Yy2Z5a584HfvESLOaaMMs2BGbH4Qhp/sbk1t1JtLV6qoYtl0bREujpxmSzMYtl6O7PjFFtFIEbESSDa5zjVlysKpLHC5+EaMPCL17GLGVJpW7lHkX4nvjsbeCFGjQ5+ZgPSaCm0k0hwWRrBZoBw57jBDL0dNEtpkyWCp5obeOBj0rV6VLm0nm87AWwC/SLZGKzUKqqyJnNl8dxAgXvcNLQdqNyE2Q0pRtFmRhsJ2kQ3TXkyppoupKELlbZfiYuUVJKWolmndWyIYZbI3tLBpiMks87Yd0XoUfP9Qvm1Q0ktextlF1Be9zBtW+TdFltMxfrcyWOfZHl1ewl4lBczsRsBmLb+yBcL7EJSoWqRhlewJ6RHdYubPsdmZjIoKtmYFgQFbO8EOnqQzJizSOYUy7v6QlpqqvoaYtOkP1enlnIRSb7b5DOMuumuuJVAurEA7dhvbuja1aqVleluOeV8uMZ+k5qvPmiXhbO4tkNm2G9WJexlGtd/TzsbWA2xW07VIrKiZ2szdB4XjVUmWjPPItuCjMmM7FJaXjwi19+3riuty7WiQT5cxkxJnnnh22IjHuwvcbOMba6TWXcS7ZEZ2yziHS1UjAXsGO8DLrhibFtGNhuCeAMfVFbrENH0dIvJ42aVLULiwABEQMSbHiN0fM9Ho8u2EWOYzB4x7z5WDZ6ZPVlv71H5Y04eKqTUWLqNxjclbyovupl7ZpP/wAcRt5Tpu6RL9tj8IAYUdTw1LsZubLuHLeUyo3SpI6w5/MIibylVe5JA+5M/wDsgMjkX4el2K5ku4Xt5RqzhJHUjfF4jbyg1p+kg6pY+MCkKL5FP5UTPLuEra91x/xgOqXL+KxEdda4/wC8HsSUPyQPwjF8mmvhRWeXc9W1qrnOh1mvYu60rNlYE45bnIbNkeX1VTgkyTwlN4T559xEekeUT9XouSn2pC+yhP5Y8znWNPLJ2hpyj/SYDvcxyq0E8M3+o3YeTVZW7EeiZvKHE5BLGwvuHRBBLS2yMPR+jsAvfnHYOEa0muBF94yyEcKrq9Dv0tF5i0JNwfd8or6NALG5a+eyHpVXJ5PhmTsvwi1oiTdbnbxh+FT1MePklZFLSc0jCgvt2nb1xHpFiEw/SMTVgblRiN13Ze+HTxY3NrfGKrvzIvCL2bB4UM1sXKNiAyFo0ZFIFUcAM4vKu7ZxjL0hUhOaL574Wm5aGlxjHUjlMZk8KMpa5nsjXp+cxbj7oy6FSFLb2yEaYGBL77RugssbHHryc53ZPywjkZPO4xyJnXcrkT7GLR6WmBsSEiwAuD4RqVeuM11WWZl12X39sefDSGE5DfxyIjkuTNZiVRifTw7cuMHksKuz0OgrnpjyizdpzjXoPKO8hjcrNMwjMZWjzRtNWS20ttHCMmXVWPReKUWXc+iZ3lBkstmvZltsOR4RHo/RFLYuiqXZbsx77Z+6PH6aa3MmA3F+dnBANNGW3Oc2fIbh1RV7EJdY9HAcoZeSnO9sst0U9HzA8lrk4iVAHQIl0xpFnl4Li1sgIr6GwlT2e6AeuoyDsrGxTykC494FsoGZ6XqDZgCVBHf8oPFCijJZFJNwD84A62QMSsuRuRfszMVcO1yvp+mM1AUPoGwHrcTA6HdVKspC7DlbugikSVcjGScJyzts3xenyUnqQ10KkEdIgk8qsKbzO4GMAAVU3JI7hxiBlO+DZtGS5ebCxt29cD2kCim6tcGGRncGRb1RRXqqdLZtOlL2F1Bj2LyrzL1aLwlL4u/yjzHyYUqtpGkvmeVUj7l3P8Meh+UqZeuceqkseF/jG3Br2omq/ICsIQo7HWMp6/qPoiSaKSzyZbMwYksikm7NbMjhaPN9cFUVs8IAqh7AAAAWUA2A6QY9f1Ul4aOnH+VL8VBPvjxjWCZiqqg8Z03+NrRgwzbqyf8AdzRV0ijPhQoUbzOKHy0xEDiQO/KGRd0LLxVEleM2UPxiKk7JlrcP/K+1qaQn+bf2ZbD80eayxeSo9Wa/40S3/LMHvlmmZ0y9E4/8sD4wA0ovKcH6yV/BPv7hHNmv8N/3qbaD/wAhFuku2YzYC2cW0kMhGQw251uPRFORUZG2TDxEUdI6YmKbAC0edUW3Y9DKUYx1NObXnYiHPjkI06CnmYbkgi3o5jxEDOj653IU2tHp9Jq1NwDNBcDa39I20aeWJycVVzyQJpUWc4lsRbZmI5PdSbjbG7U6kT2a4nylH3j8IYdRnuC9XLy4Kf5oVUw85TzI0UMVThTUWYVVPwriyJHZA3UTOUbn7NwtHoNRqbKPp1yAcMK/F4gqNTaaWhqBUTJwUqoVOTsWLAbe3jBUsLNdCVsZTeqYPUsoXUeqImr3zVO+LnmiobqSQyqwJABswvY2yuNnZA3pKpBmEkm24cYdUuk0YaNnNNmhgHrR2MHlz0d4jkY8ku50+fHsYGgdUaipJwpsF7HK44iDmro5shJWFByspcLbOchtf3Xg51cmy1kyWy5qgEjhaK2uTS5mYfDYZMN19xjc22claAXW6mypkkTll5nNxvgKqNESuUwAlON4Ppdc8uW2F7i2Y3f0iTV/WOUou8pWJvc2GcDGTJIwdHam1GFTLkTWVs1YWsQdhzIyjXqNR6uZLwmS2ViLlBb8UaWtGslRLn8nJmGWgSXzQFyJUE7R0xitrRVnbUP2WHuEb4cPlNKVxLrJaWHTPJ9XY1ZJYsBYhpiDt2xep9TKmRLLTOSXnb3vtGQyHQYyW09UnbPm+20E/nkwaLlOXYu897MSSbBWFrn+84J4DLa7Iq/YyKqueWpkPYMGs2dwOroMBmsNdgmBE3AjozjX1tYtUKAx/XSpLnLZ+rUMe9TGPU6PeawKjFgtcRz5QUZNM05m1oZcyvIIAvffaJqnSbrxz4i0a+jtG8m5mTLYmyAG6HTFx3BlEhTcHjA3QBFo3WIsmCrl40+i9iGXr4jpjG0zRS1a8vNDwzglnvdCGCgkZQITpfJsRiv7oKG5TPRPItIxV8k7kEw/6bD4iNzXmbir6g8GA9lFHwjO8gb46+Zlbk5Dno5zyx37YfrFNxVU9uM2Z4OR8I6OBXnbE1tkZ8KFEtKmJ0X1mUd5AjpvYzI9+oJeCVLX1UQdygR4BUzMTs3rMx7yTHv+kJmCTMb1Uc9ykx8+RgwWuZmiv0FChQo3mcUbOp0vFW04/wAwH2QW+EY0Evk6l3r5X2RMP4GHxhdV2g/oFD3kXfK/NvUyl9WTf2nb+UQF0rcyb0CWf9RV/OYK/Km6msbM41WWtt2HCXB72PcOMDejaYMjgMMTqRbgEeTMB47m7ozSX+I16D6bfPTXcUphhsdvQD3xLpDRwmSwV9IbN14v6PpiDcG/EH5xcmygzBSpXMX/AP0R5aUvNoenUfL5jC0PSfrZY3kqO8xp656TmGsnKsxwqEKAGYDmgA5A8bwQLo1EqqVUubtc3N/Rz7oBtLz8c+a3rTHP4jaPRcOWZt+h5rFaOxBMqXO12PWx+cRkwc6kUssUdVOmIrFcViyhrYJd8rjLMwCiOlCSbatsZmrWEBBg/M0PKH1tQx7Fxj8ogQgy1lGChoJfGWzn72E/mMDV3ivUuOzKtZPtTSW4yrey7r8BAhVJbMm/CCCubFTSANxnDuYMP4owuKnM7o8/jHaq16nVwsLwuZmPohRofop+EKM+ZGjly7FnRdXPkDk3YkWyziKs07tDXA+PTFSl0kpHOzdN8cnyhPQlCBfbeH/U5pnVGnyVKkkA8N8UKSufHLVTtZQPvED4xfOrVxtAtsI3w3QWhH86pwSP/HlAjoxrBqxAw1ta9ZO6GC+yqj4Ro6w0UuXQ0bKiiZMuWa2Zyvn7QjF09MxVM9uM2Z/EYI9fualHL9WTfvCD4GO7tkX92MvzMDxBjpHm6Ool9YzX8R84DwIMtZhhk0SerTgnrY/0gqnvRBjszH0mgwU87AGIltLz+xMcgfjEZJLhGKWG2+doJpYDULX2pONupkU/lMBeldGtOBEs2Zd17X6I4eJVq0kbqfuIzV1gX6SknwiKr1lc5SxhEXKPVPMGY4HFYlmapLjuH5l8x8BCbwJYG2mTJmfOPD4xWNyemD2v0dgsyiwVTYAbcoEZFE5JdhhFyc+uDhJMjVj1j/8AnSlKzax2FsMuSAf2mmE/wiMmpmYnZvWZj3kmCryKc2hrp2zO37uUW/PAgI6WA+Jmev0OxpatSsVXTrxmy/BgfhGbBBqFKxV8joLHuRjG2o7Qb9BMd0era2TcNFUH/Kcd4t8Y8KMe5a30cydSTZclcTvhAFwMsals2IGwGPMxqHW/VAdcyX8GjFg5wjF3dh1aLb0BiOQWL5Pq31EHXMHwjI07oGbSMqzsN3BIwtiyBtnlGyNWEnZMS4NboyxBj5LJV6wn1ZTnvZB84DoPfJJL/XT24S1HtMT+WBxDtSYVP3kDHlAm4tIVB4Mo9lFHwjM0J/4tuMucP9JyPECNLT9IJlROmNPlIXnTsKvy17LMdL3SWy7VO/dEejNGFJ0thMkuuNVbk5gYgTDgBKmzWzts3wLa5OX0t9go3VRP1NmgTCuUaCysxeKFC/NF9mUayHMR4y2up65vTQs1ChawPa3JU8x/AgR5UW8Y9G0lVArXTBukrLHWxt8Y86j1nDV7Ns8pin57HoNB+q0HMOzlMf43Ce6PPo9C1n/VaIppfrclf2S58QI89jTh9U33bFVN7HVF8htMGnlE5s2RKGyVToO8t8AIGNByMdRJX1pqD8Qv4QQa/VQesmjCOayjFvyRRh6r3MXLWol6Mr4GU6RA1NmM1mm330H8kZ5oBtO2NbRM0NImLhAwcmbjac3Fz7QERGWcRvstHnOJXjiGeg4dldBfuZ3b4wo1+QTh4QowZzbkA7Qui5c2SJqC2AAORnnle/TnFLSNHyBsCWVswb+MZ1VKqKPEstm5N+AuD1iIa7SjOoLnO1hHYpwUnfoeeehHP0o4OEMbdEEvk/mNNrafGbhWL+yrH4QI0UsXu0Gfk5W1VMcbJdPPb8OEe+NWWO1gCdRjmdLv/E39YKPKS3/akUfQkoO8sflGDq/Kx1MheMxPA3+Eej6b1NSpnNNea4vhFgBYBRbae+N1WpGE1fszPGLknY8pC3NuOUHOus8iYsr6KypOWW0L/WB6r0asuu5BCWCzUW5tc3Kk7OswX6w0azauYMN2CuxJcqLSkFwLA8DFzmsyfoUlowekzy1LOTJcHJsCBtGJla/H0xAhUaU5Kaq2zOd4OdHS5bS5xVSt0K2LYr2UzBu4y4BKgynnGVNG0CzDd1GOVjV7W5qo6wHaY0mCl878RsiWn0gsyXbNSLZiElAkqWVxB1/vbEdNMXMWtlGToNSLP6VwDM3tGXWjEMV8jnbhHLqSw7oar80Bss7GLSsXlPWdQ15PQNU4/wAQzrdqpL94MBMH1KolavKB9Mn8VQfgIAo7GBXkb9THX94UFPk3dVrAzsqhZbm7EKLmwtn1mBaFGucc0XETF2dz359MU42z5Q/9xPnEZ1gpRtqZP7xPnHgsdjH4GPcdz32PdW1nox/vMn94vzjzbykaTlz6hDKdXVZQF1NxcsxI90CcchtLCxpyzJgzquSsKPSPJIllqH6ZY7gxPvjzePS/JycFBUzPtTD7MpTExf8Ax2+hKXvATS2mNiYA3pq9888/+0sp6wbEdUUtCTMJZvVenPdOU/CLOiKqTLMkVDlJb01RLZlF2HKPUJcDftitPWWoqRIczJYErA5GEnNSbg7LG47IO28fp+SvU2UnjEU3ISO42+EaNPVc6x3jKMOacE6aSbhpjsPvMSB3ERMZ5e72OQsOjpjyM6Xndj08a6yK5b0nNtQTm+uqFUdSc74QHykxEKNpIA6ybQT6y8yipJe9jNmHvwg+MD2j54lzZbsLhHViBvwkG3hHqsFG1BWPN13eo2ema96Dnz0kS5CYhLxYs1FrBVXaf2oCNI6p1MiW02aiqi2vz1JzIAyHSYK38pq7qdu1x8oxNZtdmqpJlcjgBZSTjLeib2tYQNFVo2jbQk8j1Kvk+psdfJ+yWY9in4kRd0no9Js2bNacVLNMmMBJdwqGYygllOzIbol8l8u06dNtlKkse/P8sS6JkmYsyWCoeZQoFxMFBJm4jme2CnK1RvtYFLypGfT0iy5U5knLMVpbDJXUgy2lvmGA3ExitVFY3NFJZeRJUsZlQhAYNnyOEWttGLf0RkNSKbX4RyuIxTqJnRwVRxg0Vf0meIhRY82Xh4Qo5+VG3msozZz2IyIPV4RnS9XEYYXFmbYRAPaHBiNmUblC2zOcpegRaa1VmyCLEEHZGzqCvJpXs5AKyFQXNvTfO3HJRAP5w3rHvMdFQ3Ew+E2mmwJWeyDuRWYGDo+FlNwQQCIuvrTPO2qf95b3GPORUHo7h8olNT0CNbxifwiOU+56Fq/pSV55KedOUDlAXdm4Z3J7BBE2tVMKhpzTUZG85QhZihrTGYBhfoIjyFDcbO7+sbGj5FK5VWFUWJt+rMjb0BwDC54lPVoKNLoHFHrBRo3NmhZZmjJ2BYIZbqxOEW+lArytM7Bpkwc3ZtEVdYaGnkzMMhprAc1uWwg4wAXFlAyAZR13jJBHR4QitJVbN6DIRcNAjqZlOwGGcFO8C8SSFp8jyy4hv+cYEvR85xeWotxLqPC946NEVB3IO0n3CMzUVpces29gplpSspPKpe+y9u3OHVBpLj9YptwN/dA+NXJ2G/KJe+wKxPXErarzBh/Wkk3vhlMcPXAWj3Yfm7Hux0GarRNPKksq3lyXXFexBGKxsLj0uEDg8mdT9bJ75n8kVNC6018qRLlCW7iWiorclMF1UWU2EsjYBviWfrnpTFZKOY49bnr2WMuNVLEygssWZ50bu7LK+TKfvnSu5z8IePJlN31Esfdb5iKUvW3SxOdE4G8ln9wlQI69a4aQmSxTT5bU4m5kY2JdQbYTdRzb99rbIcsXVelxboxXQ29IaIo5JImaTkXG0IjTCOiyMc4wavSNEnoz5sz9mnwj8c0e6MPSmrU2SiuQcJGR3RgtMttyg1iZvr+AHTQTztOyh6Ic/tBV9xMV21g4J3n+kDbTxuN+qNeVoCqIzkOv7VlPccxFvFSXUipX6Fg6ff1VHfF+m16rJclpEuYElPixKEQ3xCzZsCdnAxivoaoH+H3n+kPpNDsb8s/JWta0tpt+PonK2W3jCp4i+7GRoS6It0+tdXLXBLnzFTOyg2XM3NhsGd4rVWn6iZ6c6Y19t2NujKOV2iAq3lzXmtcc0SHXLebm8aej9ByjId3SYXQegZhllt3MHJ3PVA89bhOhKOjMR9JTTtmOetmPxhhrZnrt7Riao0VMY4pdPOVchhtMc3AzPo3zsTssIJKDVWnUDlzOLWBIF1HZmDbdeFzrRiMp4edS6QKGrc7WbvMN84bie8wfz9W6LkcayDkcL4pk2+exgQ8ZEvRdKGAEuUwJyEx3Ui59dDmOtSemHQlKUc0SSwsluC/nDcT3mO+cNxPeYO6zQdBJYLUSUlEi4JaayEDIkMjNb7wWIqrRujUAIlynB9SZMv1m4glneyAVFd0BQq3Gxm7zD/Pn9dvab5wc6P1f0dPlzmEl1aUuIATHz28ADuMNk6tUIDOZRIUqtiZj3LC+QJOQ2Xi0qnYjo+oErpGaBYTZlr3tja1+IF7RcOm5mEETJizAbNzrqR9Flv6J3EZjYRbZBEND0asuKQSHBZQAxfK90sLkjIm+4ZHdeI6JkMf/ACrIvG7YjwyBso2b79UIqzyu0kMp4eb90Hv03P8ArGhQSfoCm+pf2pn80KF8+HyjPCVu5qNomntnRIB0pKHua8MXVynbbRy8+lwe5VgnPAC3XnHbcTlwy+UHy5DrJ9AWGolO2ySF+/OPgXWIz5NqYm5eaPsgqo72LHxgsKjq6N0dvaL5bAdNPoDEvyd0Y2iY3XNt7li1L1HoF/wc/tPMcfKNwTDxPf8AIQ1nNtviYnLLVIzDq1S/RkSiP+Eh8cUWaXQtOuyVLB+yoGfTYZHtiUuSdtgP7yzhwA9Y99vdaKVMZyiCq0eD6GRO++Q6wTc9kV/MUX05xBO4NlfoG7qzi+yr28Sb++GMg6+sfKI6YUYWKDUqfQaYx6QLdouD3AxHNUrYXW/AID1A3AzjSQW+kf74QyZJQ5kAkb8/C0A6PYbGKvqNps/SCrbx/Bbxi4duRG/cD8BEKkDZfvPzh3LdJg407ICVLXQ36WradSTZKTCJksXXC2EgekgOE5DmsvVaAU6UnfXTf3j/ADgt1fqbTbcVN/AwGVQAdgNgZgOoE2h9B2biwY4bM2S/pGd9dN/eP84DdYKpptauN2coJY5xLW2vbM/agmm3CkgbAbX2d8BST8dWzH1uzIBfhB1pLJoZ8VRVNJH0Nq1IWfRFHAYBN/VHzhrPLC1MxRsViB2Ex9E+TGdiksvRHzzrf/5yf/xH/iMYImUZqrLDVlOC6y/1inG5wqpGasTuzAj1Sq1rny3ZPOy+EkYlONTbeCRmI8f0bblpd9mNL9RIvHo6UMnf4Yj72EaadWlBe0Zqw+Fq1k+Wl+5qrrzUD/FJ65co+9YJ9L6Z/wC7BNfCJzhLYcKNznGYts5u3tgLlCQpyl4uliT4C3vieZpRyuAHDL9RAJa9oW1+28Kq4zDNrKtjdDhWIb1aR1dKWVnxznwuFAVi98rmacxgQm2G973PAxEKiZNCkrNAs5YBp9mzASWTmBsJLbAGyzFizzk7vh77QjVMePeYXPiFNqyiaI8HqXu5/YgM2sO8nrxgbLbwLQ5TWfVy7ftD+aHGaT/Z+Jhnd3CMLrRfQ2x4fJfF+CbHUWsyy7cOUt84klh7gsZQH7SN71NorYjxjoY8TEjXttcJ8OUl5maFcBNsXaUxAyLc7s9GM1tEruwD9l5qC/GyFYcWPE95jnae8wfipeotcJprqPmSZ4TDKmy14g8qVI6b3Y+1HEp5tuey7P8ADL945RCOw3hnaYVumBeIb3Q6GBcdpMkl0GRKtm2ZJJxXGy5IBuDu3dEclyXNwStx9oAG+wjO3WNx6CLs7TCUEMDc8Dmdh29u8dIELzJ7oN0alPzRe3oiXzZvWX95L/mjkQco/rHvMKJy12J4r9S/g3TXv9W/tSz+aF+kD9W/cp9xij5+OBhefDpjoeIh85l8G/k/v8ls6S4pN/dsfdHP0mu/GOtGHwit56I754OMXzl86C8J+kn/AErL9cQ9a9Dscd8V/PBxhpmqfVPXYxOa/mX9/cnhl8pdFSOI7xDuWjNwofor2AD3Rzkk4W6ifnE5svQvw0ezNLl4XLxm4ODP3/MR259bvAiOu+xfhYmhy0cM6M9prAbid20RCzsdpt0Ll4nP3QLxKRPC67Go9QBtNuuGGq4Anw99r9kZgy2ZHjtPec4THrPWYRLFvoOjhF1NKVpFkN1ZVPtnuNrdxiKq0hi24id7Xwk+wFikG4fKFeFPEzewxYSmndoeZu8It+JGI95zijNpEYklASb52sc9uYi2ej+/GOQmVWct2N5FO1sqNvU/WI0bZpjQ7QDZh1bj1G3XHnWndCTp1TNmIoCu7suJgDYkkXtfjBTeFeGRxE4qxiq8Jw03e1voCNLqpNDBmdBYg5XJyN+AgvtHCbRUbSC7Eu5+wL+PojvgJzlU3H0MPRwqaj1Llo7FHHObYqoPtEse5cvGF5qx9Ka3UtkHgCfGA23H8xvZP8fkuMYrPXSxkXW/C4J7hDRQS96hv27v/ETFhFA2ADqy90VmRPaei+/+iuKwH0Vc9SMPEgCF5w52Sm+8yD3EmLMIwOZdi8sur+xXxzfVQdbsfcsK031kH3GP5hE8ImLzPoiZO7ZAJczfM7kA95McNO31r9glj8sKbpGUvpTEH3h8IpzNYKcfTJ6lb5QaVR7L7CJVaEfen/2/9LgpT9bM70+Cx3zX/Mme0PlGU+tUncrnsHziJtbZe6W3eBB8qt2EPG4NfH+Ta81+3M9r+kOWQQbiZMy2Zr2H0YwDrev1R9r+kN/2vH1R9v8A6YLlVewL4hgvm/IQci//AKif7Y/lhRgf7Xj6r8X/AEwovJW7C/GYDuv4Y0a2f5fjDhrYv1fj/SBOOxv8JS7HDXF8Uvi+wXLrUm9D3/0iRdaJW8NAbCgfB0g1xrFLqv4DddZJPFvD5xMmnZJ+n4fKAKOQLwMBq47iOqR6Kmk5R2OO4j3iJkrEOx19ofOPNBDxMPE95gHgV0kOjx+fxQR6es08Y60w3AuM1vltHOKi/D0THmkmqcEYWN4I6TSWA5k3sFLMCykrcm2ywuTvhU8PKC3ubaHFYVmla3cKw5jhMZ9LpNWtewvsIN1vwvuPQY0CIyO63OtGcZaoUKG4o5eBzBj45Dbwoq5DpjkchRVyHYQhQohRTMrlWOPNFNgu4kbWbiL5W6IuDLIbIipybG/rN/EbRLBSk9gKcV73VihWhQoEMUKK9bWpKF3a3Abz1CBbSOs7tlK5g47W793Z3w2nQnU2MeJx1HDrzPXsgqqqtJYu7hevb2DaYxavWpBlLUt0nIfOBN2LG5JJO07Y6srMXyjdDCQW+pwq/G6stILL92alTrJObYQo+yPibmMydUu3pMT1kn3xqaP0KJqOQxDJs2WMVU0cMLMz2wjIYb3O4bcodHlrRLY5dTE1anvybKF4RhxSG2h1hF0IxyJpdK7eipMKfTOlsSkX2XiEzLYihRyFFFl/zxPqj+8P8sKIvOh9WvjCiE1H8lK9Y/32RzkZfrxTjsOsLsWuQX1x/fbHPNOBH97feIrQS0cpPMgz3vjcggAm9wLG5GWQimC3YwjRnoiKZIIF7RpG+RGw7YVUvNPVFal3MiFHI7FhlrRy87F6gLduxfxFT2RryZDqoLKbbssoo6HS977C6A9VmJH8PdB0JI2Wyy+I+Ajn4upZpHoOEYfNByB6RQFgWlekNq7iOEa+hau9ka9jcLfaCNqHxt1EbospKEuYrLsbaOnaCIZrDS4JquuXKqWI2WdDkw7R4mMubNozrKHKd0WnWxhsSs11VvWAMRRnaszendXFCjscgSxR2FCiFChRwmGNNA4xZV0jkrIsOkHvAHvUxLGdN0rLQzCwfmohyAz5+H1svSip/tTJ9WZ3L/NDXSm9UjKsXRi3Fy2ZuRiaa0+sq6y7M+87h8zFTSWsIeWRKxKd5IANjwsT0wKkxpw+FvrM5nEOK5fJRevf/RLUVDTGxMSSd5iMiOQo6CSR5qTlJ3bJ2GQ6obihmM90OAvnEAa1CLQ1YqBw1+ePHpjKnzebbi3uh0nNeqIKraICMEpN9xlSKtdEDWuIc0rhaGNuhwEMkJvodQW6+i8J7n0iTbiSYQh14G5LkExbRxFvtNodNOcMgkMWxJyJ4r3iFEUKC0If/9k=">
            <a:extLst>
              <a:ext uri="{FF2B5EF4-FFF2-40B4-BE49-F238E27FC236}">
                <a16:creationId xmlns="" xmlns:a16="http://schemas.microsoft.com/office/drawing/2014/main" id="{B2D05B08-7DC3-4691-A226-2EA0671985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271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16387" name="pole tekstowe 7">
            <a:extLst>
              <a:ext uri="{FF2B5EF4-FFF2-40B4-BE49-F238E27FC236}">
                <a16:creationId xmlns="" xmlns:a16="http://schemas.microsoft.com/office/drawing/2014/main" id="{E3DB0FA3-9D85-4371-B00A-E8B34BDC6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631" y="1228689"/>
            <a:ext cx="47164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Opis wybranych spraw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B0CF2991-1FC9-4694-8085-83F047977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094" y="615657"/>
            <a:ext cx="7074859" cy="442178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12AC4CE8-A571-4F5F-B3E0-DC44BA081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3" y="1551855"/>
            <a:ext cx="7074859" cy="5306145"/>
          </a:xfrm>
          <a:prstGeom prst="rect">
            <a:avLst/>
          </a:prstGeom>
        </p:spPr>
      </p:pic>
      <p:sp>
        <p:nvSpPr>
          <p:cNvPr id="12" name="pole tekstowe 7">
            <a:extLst>
              <a:ext uri="{FF2B5EF4-FFF2-40B4-BE49-F238E27FC236}">
                <a16:creationId xmlns="" xmlns:a16="http://schemas.microsoft.com/office/drawing/2014/main" id="{2049F9E0-186C-453D-A5EB-7351DDD81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7366" y="5737239"/>
            <a:ext cx="52846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 przestrodze i refleksji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ole tekstowe 2">
            <a:extLst>
              <a:ext uri="{FF2B5EF4-FFF2-40B4-BE49-F238E27FC236}">
                <a16:creationId xmlns="" xmlns:a16="http://schemas.microsoft.com/office/drawing/2014/main" id="{D86179B6-1DBD-4714-BB84-131BAB896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143" y="673101"/>
            <a:ext cx="63357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Zasięg terytorialny działania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</a:t>
            </a:r>
          </a:p>
        </p:txBody>
      </p:sp>
      <p:sp>
        <p:nvSpPr>
          <p:cNvPr id="6149" name="pole tekstowe 2">
            <a:extLst>
              <a:ext uri="{FF2B5EF4-FFF2-40B4-BE49-F238E27FC236}">
                <a16:creationId xmlns="" xmlns:a16="http://schemas.microsoft.com/office/drawing/2014/main" id="{B284AF43-AC43-4467-997C-72C533A3E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4292" y="3002490"/>
            <a:ext cx="281854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Powiat tarnowski</a:t>
            </a:r>
          </a:p>
          <a:p>
            <a:pPr eaLnBrk="1" hangingPunct="1"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 tyś. mieszkańców) 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="" xmlns:a16="http://schemas.microsoft.com/office/drawing/2014/main" id="{32289564-0635-43AB-8DA8-FFA9A9760995}"/>
              </a:ext>
            </a:extLst>
          </p:cNvPr>
          <p:cNvSpPr/>
          <p:nvPr/>
        </p:nvSpPr>
        <p:spPr>
          <a:xfrm>
            <a:off x="5553307" y="2060678"/>
            <a:ext cx="3015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altLang="pl-PL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Miasto Tarnów </a:t>
            </a: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(110 tyś. mieszkańców) 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="" xmlns:a16="http://schemas.microsoft.com/office/drawing/2014/main" id="{DB1EE8CE-171C-43A9-A4E9-463CDA0A61EB}"/>
              </a:ext>
            </a:extLst>
          </p:cNvPr>
          <p:cNvSpPr/>
          <p:nvPr/>
        </p:nvSpPr>
        <p:spPr>
          <a:xfrm>
            <a:off x="7649630" y="3946331"/>
            <a:ext cx="24927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Miasta - 7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Żabno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Radłów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Wojnicz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Zakliczyn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Ciężkowice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Tuchów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Ryglice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="" xmlns:a16="http://schemas.microsoft.com/office/drawing/2014/main" id="{9CEA6BDB-F1DB-46AA-B67A-0C97B23B632F}"/>
              </a:ext>
            </a:extLst>
          </p:cNvPr>
          <p:cNvSpPr/>
          <p:nvPr/>
        </p:nvSpPr>
        <p:spPr>
          <a:xfrm>
            <a:off x="9462229" y="3945814"/>
            <a:ext cx="28185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Gminy – 9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Tarnów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Wierzchosławice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Wietrzychowice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Lisia Góra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Skrzyszów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Pleśna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Gromnik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Rzepiennik Strzyżewski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Szerzyny</a:t>
            </a:r>
          </a:p>
        </p:txBody>
      </p:sp>
      <p:sp>
        <p:nvSpPr>
          <p:cNvPr id="6" name="Nawias klamrowy zamykający 5">
            <a:extLst>
              <a:ext uri="{FF2B5EF4-FFF2-40B4-BE49-F238E27FC236}">
                <a16:creationId xmlns="" xmlns:a16="http://schemas.microsoft.com/office/drawing/2014/main" id="{88DC0717-8A3F-4706-B7B2-F71A410BA537}"/>
              </a:ext>
            </a:extLst>
          </p:cNvPr>
          <p:cNvSpPr/>
          <p:nvPr/>
        </p:nvSpPr>
        <p:spPr>
          <a:xfrm rot="16200000">
            <a:off x="8854841" y="2848782"/>
            <a:ext cx="276481" cy="1917579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ysClr val="windowText" lastClr="000000"/>
              </a:solidFill>
            </a:endParaRPr>
          </a:p>
        </p:txBody>
      </p:sp>
      <p:pic>
        <p:nvPicPr>
          <p:cNvPr id="1026" name="Picture 2" descr="C:\Users\michal.fruzynski\Downloads\mapa_powiat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15" y="1060476"/>
            <a:ext cx="4993583" cy="578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06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  <p:bldP spid="3" grpId="0"/>
      <p:bldP spid="4" grpId="0"/>
      <p:bldP spid="5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="" xmlns:a16="http://schemas.microsoft.com/office/drawing/2014/main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3780136" y="651463"/>
            <a:ext cx="4631724" cy="53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Narkotyki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432044" y="1361579"/>
            <a:ext cx="11552810" cy="495044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dniu 21 lutego 2019 roku funkcjonariusze Wydziału Kryminalnego Komendy Miejskiej Policji w Tarnowie, Komisariatu Policji Tarnów-Zachód oraz Placówki Straży Granicznej w Tarnowie w wyniku podjętych czynności ujawnili na posesji w Łękach Górnych środki odurzające, środki psychotropowe, broń, amunicję, papierosy i susz tytoniowy bez polskich znaków akcyzy. W związku ze sprawą zatrzymano 3 mężczyzn. </a:t>
            </a:r>
          </a:p>
          <a:p>
            <a:pPr marL="0" indent="0">
              <a:buNone/>
            </a:pP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łącznie w sprawie zabezpieczono </a:t>
            </a:r>
            <a:r>
              <a:rPr lang="pl-PL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322,85 grama netto marihuany, 1.923,28 grama netto amfetaminy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800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jednostki broni palnej oraz istotne części broni palnej, 34 sztuki amunicji różnego rodzaju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8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2992 paczki papierosów oraz  10 kg suszu tytoniowego bez oznaczeń polskimi znakami skarbowymi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spowodowało uszczuplenie podatku akcyzowego </a:t>
            </a:r>
            <a:r>
              <a:rPr lang="pl-PL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kwotę 75 471 zł</a:t>
            </a:r>
          </a:p>
          <a:p>
            <a:pPr>
              <a:buFont typeface="Wingdings" panose="05000000000000000000" pitchFamily="2" charset="2"/>
              <a:buChar char="ü"/>
            </a:pP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wobec dwóch z zatrzymanych mężczyzn zastosowano środek zapobiegawczy w postaci tymczasowego aresztowania a wobec jednego wolnościowe środki zapobiegawcze. </a:t>
            </a:r>
            <a:r>
              <a:rPr lang="pl-PL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Dokonano też zabezpieczenia mienia ruchomego na kwotę 3630 zł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toku prowadzonego postępowania zebrano materiał dowodowy, który pozwolił na przedstawienie jednemu z podejrzanych łącznie 146 zarzutów z art. 263 §2 kk, art. 65 §3 </a:t>
            </a:r>
            <a:r>
              <a:rPr lang="pl-PL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kks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62 ust 1 i 2 ustawy o przeciwdziałaniu narkomanii oraz z art. 59 ust 1 ustawy o przeciwdziałaniu narkomanii.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="" xmlns:a16="http://schemas.microsoft.com/office/drawing/2014/main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3780136" y="651463"/>
            <a:ext cx="4631724" cy="53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Kibice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E52DA6D2-7B58-48D7-9A7E-390AB92A9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97" y="854458"/>
            <a:ext cx="7149661" cy="5352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BFA856A8-6753-45A9-8D13-CC0E7C06C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13" y="345352"/>
            <a:ext cx="3970870" cy="3304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8F64EF24-594F-49A1-B96D-953F3D823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0" y="3035460"/>
            <a:ext cx="3095844" cy="3822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C5050D0A-9FA8-44D4-98E5-760FF34C61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360" y="3831423"/>
            <a:ext cx="4443965" cy="2884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4F1E572E-B53B-42F6-9383-53C904D99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908" y="786564"/>
            <a:ext cx="2931197" cy="33990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781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="" xmlns:a16="http://schemas.microsoft.com/office/drawing/2014/main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3780136" y="651463"/>
            <a:ext cx="4631724" cy="53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Kibice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710210" y="1326067"/>
            <a:ext cx="10771575" cy="525228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trakcie prowadzonych przez funkcjonariuszy Wydziału Kryminalnego od września 2019 r. szeroko zakrojonych czynności operacyjnych na terenie miasta Tarnowa dotyczących przestępczości „pseudokibiców” klubu „</a:t>
            </a:r>
            <a:r>
              <a:rPr lang="pl-PL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Tarnovia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Tarnów, mających związek z zaistnieniem na terenie miasta Tarnowa trzech zdarzeń, tj.                     pobić na tle kibicowskim o charakterze chuligańskim dokonano: </a:t>
            </a:r>
          </a:p>
          <a:p>
            <a:pPr>
              <a:buFont typeface="Wingdings" panose="05000000000000000000" pitchFamily="2" charset="2"/>
              <a:buChar char="q"/>
            </a:pP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ustalenia osób pokrzywdzonych oraz świadków w prowadzonych w/w sprawach karnych,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ustalenia, iż „pseudokibice” klubu „</a:t>
            </a:r>
            <a:r>
              <a:rPr lang="pl-PL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Tarnovia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Tarnów użytkują dom jednorodzinny gdzie</a:t>
            </a:r>
            <a:b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pomieszczeniach mają prywatną siłownię oraz salę z matami i sprzętem do uprawnia sportów walki.                    W pomieszczeniach tych przechowują również </a:t>
            </a:r>
            <a:r>
              <a:rPr lang="pl-PL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niebezpieczne narzędzia typu maczety, topory, siekiery, pojemniki z gazem, przedmioty przypominające broń palną.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ustalenia, iż jeden ze sprawców uprawiał </a:t>
            </a:r>
            <a:r>
              <a:rPr lang="pl-PL" sz="18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krzewy konopi inne niż włókniste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z których następnie wytworzył </a:t>
            </a:r>
            <a:r>
              <a:rPr lang="pl-PL" sz="18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151,84 gramów marihuany oraz 1 gram haszyszu,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ustalenia 15 sprawców w/w czynów (liderów młodej bojówki </a:t>
            </a:r>
            <a:r>
              <a:rPr lang="pl-PL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Tarnovii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Tarnów), z czego dokonano zatrzymania wszystkich pełnoletnich (trzy osoby nieletnie), Wobec zatrzymanych zastosowano 8 aresztów oraz 4 wolnościowe środki zapobiegawcze.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toku prowadzonego postępowania zebrano materiał dowodowy, który pozwolił na przedstawienie sprawcą łącznie 4 zarzutów z art. 158 §1 kk i 63 ust. 2 i 3 ustawy o przeciwdziałaniu narkomanii. </a:t>
            </a:r>
          </a:p>
        </p:txBody>
      </p:sp>
    </p:spTree>
    <p:extLst>
      <p:ext uri="{BB962C8B-B14F-4D97-AF65-F5344CB8AC3E}">
        <p14:creationId xmlns:p14="http://schemas.microsoft.com/office/powerpoint/2010/main" val="208005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="" xmlns:a16="http://schemas.microsoft.com/office/drawing/2014/main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3780136" y="651463"/>
            <a:ext cx="4631724" cy="53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Seksualne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682467" y="1859774"/>
            <a:ext cx="10827062" cy="411594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okresie od 12 – 14 czerwca 2019 r. na terenie Szpitala im. E. Szczeklika w Tarnowie n/n mężczyzna wielokrotnie, </a:t>
            </a:r>
            <a:r>
              <a:rPr lang="pl-PL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podstępem wykorzystując stan chorobowy pacjentek i ich podeszły wiek doprowadził je do poddania się innej czynności seksualnej. </a:t>
            </a:r>
          </a:p>
          <a:p>
            <a:pPr>
              <a:buFont typeface="Wingdings" panose="05000000000000000000" pitchFamily="2" charset="2"/>
              <a:buChar char="q"/>
            </a:pPr>
            <a:endParaRPr lang="pl-PL" sz="1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wyniku szeroko zakrojonych czynności dochodzeniowo - śledczych funkcjonariusze Wydziału Kryminalnego </a:t>
            </a:r>
            <a:r>
              <a:rPr lang="pl-PL" sz="18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wytypowali i zatrzymali w dniu 15 czerwca 2019 r. sprawcę w/w czynów, którym okazał się 51 letni mieszkaniec Tarnowa. </a:t>
            </a:r>
          </a:p>
          <a:p>
            <a:pPr marL="0" indent="0">
              <a:buNone/>
            </a:pPr>
            <a:r>
              <a:rPr lang="pl-PL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l-PL" sz="1800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wobec zatrzymanego zastosowano środek zapobiegawczy w postaci tymczasowego aresztowania</a:t>
            </a:r>
          </a:p>
          <a:p>
            <a:pPr marL="0" indent="0">
              <a:buNone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toku prowadzonego postępowania zebrano materiał dowodowy, który pozwolił na przedstawienie sprawcy łącznie 9 zarzutów z art. 197 §2 kk i 217 §1 kk. </a:t>
            </a:r>
          </a:p>
        </p:txBody>
      </p:sp>
    </p:spTree>
    <p:extLst>
      <p:ext uri="{BB962C8B-B14F-4D97-AF65-F5344CB8AC3E}">
        <p14:creationId xmlns:p14="http://schemas.microsoft.com/office/powerpoint/2010/main" val="11181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="" xmlns:a16="http://schemas.microsoft.com/office/drawing/2014/main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3789755" y="651463"/>
            <a:ext cx="4631724" cy="53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Oszustwo „na policjanta”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501587" y="1601937"/>
            <a:ext cx="10817442" cy="411594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Wydział dw. z Przestępczością przeciwko Mieniu KMP w Tarnowie prowadził postępowanie dotyczące oszustwa pod legendą metodą na tzw. „policjanta” w wyniku którego </a:t>
            </a:r>
            <a:r>
              <a:rPr lang="pl-PL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sprawcy wyłudzili od pokrzywdzonej, mieszkanki Tarnowa, pieniądze w kwocie 59 660 zł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które to pokrzywdzona przelała na podane przez sprawcę konto bankowe. </a:t>
            </a:r>
          </a:p>
          <a:p>
            <a:pPr>
              <a:buFont typeface="Wingdings" panose="05000000000000000000" pitchFamily="2" charset="2"/>
              <a:buChar char="q"/>
            </a:pP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wyniku prowadzonych czynności operacyjnych i procesowych </a:t>
            </a:r>
            <a:r>
              <a:rPr lang="pl-PL" sz="18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ustalono a następnie zatrzymano trzech sprawców przestępstwa, którym przedstawiono zarzut z art. 286 par. 1 kk.</a:t>
            </a:r>
          </a:p>
          <a:p>
            <a:pPr>
              <a:buFont typeface="Wingdings" panose="05000000000000000000" pitchFamily="2" charset="2"/>
              <a:buChar char="ü"/>
            </a:pP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wobec dwóch podejrzanych zastosowano środki zapobiegawcze  w postaci tymczasowego aresztowania na okres trzech miesięcy, wobec jednego podejrzanego wolnościowy środek zapobiegawczy;  </a:t>
            </a:r>
          </a:p>
          <a:p>
            <a:pPr>
              <a:buFont typeface="Wingdings" panose="05000000000000000000" pitchFamily="2" charset="2"/>
              <a:buChar char="ü"/>
            </a:pP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odzyskano pieniądze pochodzące z przestępstwa w kwocie 29 406, 50 zł.      </a:t>
            </a:r>
          </a:p>
        </p:txBody>
      </p:sp>
      <p:graphicFrame>
        <p:nvGraphicFramePr>
          <p:cNvPr id="2" name="Obiekt 1">
            <a:extLst>
              <a:ext uri="{FF2B5EF4-FFF2-40B4-BE49-F238E27FC236}">
                <a16:creationId xmlns="" xmlns:a16="http://schemas.microsoft.com/office/drawing/2014/main" id="{406437F4-B725-45B4-81B2-56F756947A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0225616"/>
              </p:ext>
            </p:extLst>
          </p:nvPr>
        </p:nvGraphicFramePr>
        <p:xfrm>
          <a:off x="8714442" y="4724271"/>
          <a:ext cx="3119492" cy="1987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CorelDRAW" r:id="rId3" imgW="5178056" imgH="3299515" progId="CorelDraw.Graphic.20">
                  <p:embed/>
                </p:oleObj>
              </mc:Choice>
              <mc:Fallback>
                <p:oleObj name="CorelDRAW" r:id="rId3" imgW="5178056" imgH="3299515" progId="CorelDraw.Graphic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14442" y="4724271"/>
                        <a:ext cx="3119492" cy="19872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839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="" xmlns:a16="http://schemas.microsoft.com/office/drawing/2014/main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3780138" y="731363"/>
            <a:ext cx="4631724" cy="53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Zatrzymany podpalacz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882588" y="3308042"/>
            <a:ext cx="10107228" cy="411594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dniu 24 lipca 2019 roku dokonano zatrzymania sprawcy podpalenia : samochodu dostawczego z dnia 9 października 2018 roku w Wierzchosławicach oraz  podpalenia ściółki leśnej, suchych gałęzi i pni w Lasach Radłowskich w dniu 19 lipca 2019 roku</a:t>
            </a:r>
          </a:p>
          <a:p>
            <a:pPr>
              <a:buFont typeface="Wingdings" panose="05000000000000000000" pitchFamily="2" charset="2"/>
              <a:buChar char="q"/>
            </a:pP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sprawca sprowadził zdarzenie zagrażające mieniu w wielkich rozmiarach mające postać pożaru kompleksu leśnego – Lasów Radłowskich o całkowitej powierzchni 14,7 tysięcy hektarów</a:t>
            </a:r>
          </a:p>
          <a:p>
            <a:pPr marL="0" indent="0">
              <a:buNone/>
            </a:pP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wobec zatrzymanego zastosowano środek zapobiegawczy w postaci tymczasowego aresztowania.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A7A87CDB-0B5A-4FAB-94CD-7121A44FF5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3" y="731363"/>
            <a:ext cx="3844901" cy="21627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E25DB051-A6A7-4EB7-A858-FAEB47EF03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393" y="521627"/>
            <a:ext cx="3435571" cy="2576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372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="" xmlns:a16="http://schemas.microsoft.com/office/drawing/2014/main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3780138" y="663735"/>
            <a:ext cx="4631724" cy="53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Kradzież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411702" y="1398172"/>
            <a:ext cx="10143478" cy="411594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Wydział dw. z Przestępczością przeciwko Mieniu KMP w Tarnowie prowadził postępowanie dotyczące kradzieży ośmiu felg aluminiowych wraz z oponami oraz zaślepek do felg aluminiowych w dniu 30 marca 2019 roku w miejscowości Zbylitowska Góra, kradzieży ośmiu  felg aluminiowych wraz z oponami oraz uszkodzenia dwóch pojazdów w okresie od 6 do 7 czerwca 2018 roku w miejscowości Ładna, kradzieży ośmiu  felg aluminiowych wraz z oponami oraz uszkodzenia dwóch pojazdów w okresie od 6 do 7 lipca 2018 roku  w miejscowości Ładna. </a:t>
            </a:r>
          </a:p>
          <a:p>
            <a:pPr>
              <a:buFont typeface="Wingdings" panose="05000000000000000000" pitchFamily="2" charset="2"/>
              <a:buChar char="q"/>
            </a:pP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toku czynności operacyjnych </a:t>
            </a:r>
            <a:r>
              <a:rPr lang="pl-PL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ustalono i zatrzymano sprawcę przestępstwa, któremu przedstawiono zarzuty z art. 278 § 1  kk. w </a:t>
            </a:r>
            <a:r>
              <a:rPr lang="pl-PL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zb.</a:t>
            </a:r>
            <a:r>
              <a:rPr lang="pl-PL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art. 288§ 1  kk w zw. z art 11§ 2 kk i w zw. z art. 64§1 kk oraz 278 § 1  kk. w zw. z art. 64§1 kk;</a:t>
            </a:r>
          </a:p>
          <a:p>
            <a:pPr>
              <a:buFont typeface="Wingdings" panose="05000000000000000000" pitchFamily="2" charset="2"/>
              <a:buChar char="ü"/>
            </a:pP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odzyskano 4 komplety skradzionych kół o łącznej wartości 29.500 zł.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628D0F49-1A54-4C51-A584-7314DAE11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828" y="4219266"/>
            <a:ext cx="3820931" cy="2481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773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="" xmlns:a16="http://schemas.microsoft.com/office/drawing/2014/main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3780138" y="663735"/>
            <a:ext cx="4631724" cy="53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Wyłudzenie dotacji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939594" y="1561961"/>
            <a:ext cx="10507339" cy="434777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Wydział dw. z Przestępczością Gospodarczą KMP w Tarnowie prowadził </a:t>
            </a:r>
            <a:r>
              <a:rPr lang="pl-PL" sz="1800" dirty="0"/>
              <a:t>ustalił schemat przestępczego działania polegający na wykazywaniu osób jako pobierające naukę w jednej z tarnowskich szkół, i na tej podstawie występowano do Urzędu  Miasta Tarnowa o przyznanie dotacji pochodzących z subwencji oświatowej Ministerstwa Edukacji Narodowej.</a:t>
            </a:r>
          </a:p>
          <a:p>
            <a:pPr marL="0" indent="0">
              <a:buNone/>
            </a:pPr>
            <a:endParaRPr lang="pl-PL" sz="1800" dirty="0"/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/>
              <a:t>Przedmiotowe śledztwo </a:t>
            </a:r>
            <a:r>
              <a:rPr lang="pl-PL" sz="1800" b="1" u="sng" dirty="0"/>
              <a:t>dotyczyło wyłudzania dotacji z Urzędu Miasta Tarnowa pochodzących ze środków Ministerstwa Edukacji Narodowej w kwocie łącznej 471.293,65 zł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/>
              <a:t>Wobec zatrzymanych zastosowano </a:t>
            </a:r>
            <a:r>
              <a:rPr lang="pl-PL" sz="1800" b="1" u="sng" dirty="0">
                <a:solidFill>
                  <a:srgbClr val="00B050"/>
                </a:solidFill>
              </a:rPr>
              <a:t>środek zapobiegawczy w postaci tymczasowego aresztowania na okres 3 miesięcy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b="1" u="sng" dirty="0">
                <a:solidFill>
                  <a:schemeClr val="accent2"/>
                </a:solidFill>
              </a:rPr>
              <a:t>zabezpieczono postanowieniem majątkowym od podejrzanej  kwotę  3.471.293,65 zł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b="1" u="sng" dirty="0">
                <a:solidFill>
                  <a:srgbClr val="7030A0"/>
                </a:solidFill>
              </a:rPr>
              <a:t>zabezpieczono postanowieniem mienie będące składnikami majątkowymi spółki Nova CE Sp. z o. o. pojazdy o łącznej wartości 718.000,00 zł</a:t>
            </a:r>
            <a:endParaRPr lang="pl-PL" sz="1800" b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4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="" xmlns:a16="http://schemas.microsoft.com/office/drawing/2014/main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2194930" y="599337"/>
            <a:ext cx="7996663" cy="95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Sprzedaż towarów oznaczonych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podrobionymi znakami towarowymi</a:t>
            </a: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AE009E80-CB14-4B1B-AAA3-C1F3E80C5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123" y="1901692"/>
            <a:ext cx="6774986" cy="3751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586D590D-5504-4FE7-95E7-DE6AE1BE4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2" y="2950114"/>
            <a:ext cx="5400056" cy="3051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D20550A7-446F-4D6E-8696-4455AC0A7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093" y="4829918"/>
            <a:ext cx="3472335" cy="16463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118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="" xmlns:a16="http://schemas.microsoft.com/office/drawing/2014/main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2194930" y="599337"/>
            <a:ext cx="7996663" cy="95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Sprzedaż towarów oznaczonych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podrobionymi znakami towarowymi</a:t>
            </a: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601029" y="1790561"/>
            <a:ext cx="11184466" cy="462717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Wydział dw. z Przestępczością Gospodarczą KMP w Tarnowie prowadził postępowanie dotyczące oferowania do sprzedaży podrobionego obuwia marki Nike oraz Adidas, na różnych stronach internetowych</a:t>
            </a:r>
          </a:p>
          <a:p>
            <a:pPr>
              <a:buFont typeface="Wingdings" panose="05000000000000000000" pitchFamily="2" charset="2"/>
              <a:buChar char="q"/>
            </a:pP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uwagi na zawiłość oraz wielowątkowość sprawy dochodzenie zostało przekształcone w formę śledztwa, w czasie którego zebrano obszerny materiał dowodowy między innymi poprzez </a:t>
            </a:r>
            <a:r>
              <a:rPr lang="pl-PL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przesłuchanie w charakterze świadków około 1300 osób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/>
              <a:t>wydano postanowienie o przedstawieniu zarzutów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polegające na wprowadzaniu do obrotu za pośrednictwem portali ogłoszeniowych oraz stronach sklepów internetowych towarów oznaczonych podrobionymi znakami towarowymi, oraz doprowadzeniu do niekorzystnego rozporządzenia mieniem osób nabywających podrobione towary tj.  o przestępstwa z art. 305 ust. 1 ustawy z dnia 30 czerwca 2000 roku Prawo Własności Przemysłowej               i art. 286 § 1 kk, </a:t>
            </a:r>
            <a:r>
              <a:rPr lang="pl-PL" sz="18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łącznie 1141 czynów.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zatrzymano podejrzanego i doprowadzono do Prokuratury Okręgowej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 Tarnowie z wnioskami wolnościowymi, po których </a:t>
            </a:r>
            <a:r>
              <a:rPr lang="pl-PL" sz="1800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zastosowano środek zapobiegawczy w postaci poręczenia majątkowego w kwocie 1.000,00 zł</a:t>
            </a:r>
          </a:p>
        </p:txBody>
      </p:sp>
    </p:spTree>
    <p:extLst>
      <p:ext uri="{BB962C8B-B14F-4D97-AF65-F5344CB8AC3E}">
        <p14:creationId xmlns:p14="http://schemas.microsoft.com/office/powerpoint/2010/main" val="152185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8">
            <a:extLst>
              <a:ext uri="{FF2B5EF4-FFF2-40B4-BE49-F238E27FC236}">
                <a16:creationId xmlns="" xmlns:a16="http://schemas.microsoft.com/office/drawing/2014/main" id="{332415F0-36AA-4ACD-880A-CBB2DDE9308E}"/>
              </a:ext>
            </a:extLst>
          </p:cNvPr>
          <p:cNvGrpSpPr>
            <a:grpSpLocks/>
          </p:cNvGrpSpPr>
          <p:nvPr/>
        </p:nvGrpSpPr>
        <p:grpSpPr bwMode="auto">
          <a:xfrm>
            <a:off x="754145" y="2016224"/>
            <a:ext cx="5071620" cy="3429000"/>
            <a:chOff x="214313" y="1700213"/>
            <a:chExt cx="4000500" cy="417671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8" name="_s1031">
              <a:extLst>
                <a:ext uri="{FF2B5EF4-FFF2-40B4-BE49-F238E27FC236}">
                  <a16:creationId xmlns="" xmlns:a16="http://schemas.microsoft.com/office/drawing/2014/main" id="{E41AE21D-91E7-423F-BE37-63BBEC1EA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313" y="1700213"/>
              <a:ext cx="4000500" cy="935893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endParaRPr lang="pl-PL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pl-PL" sz="1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STAN ETATOWY</a:t>
              </a:r>
            </a:p>
            <a:p>
              <a:pPr algn="ctr" eaLnBrk="1" hangingPunct="1">
                <a:defRPr/>
              </a:pPr>
              <a:r>
                <a:rPr lang="pl-PL" sz="1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na dzień </a:t>
              </a:r>
            </a:p>
            <a:p>
              <a:pPr algn="ctr" eaLnBrk="1" hangingPunct="1">
                <a:defRPr/>
              </a:pPr>
              <a:r>
                <a:rPr lang="pl-PL" sz="1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31.12.2018 r.</a:t>
              </a:r>
            </a:p>
            <a:p>
              <a:pPr algn="ctr" eaLnBrk="1" hangingPunct="1">
                <a:defRPr/>
              </a:pPr>
              <a:endParaRPr lang="pl-PL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_s1031">
              <a:extLst>
                <a:ext uri="{FF2B5EF4-FFF2-40B4-BE49-F238E27FC236}">
                  <a16:creationId xmlns="" xmlns:a16="http://schemas.microsoft.com/office/drawing/2014/main" id="{613EA569-E29A-4E98-9578-D9634C389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096" y="2926155"/>
              <a:ext cx="3286932" cy="574299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endParaRPr lang="pl-PL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pl-PL" sz="1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ETATY POLICYJNE - 518</a:t>
              </a:r>
            </a:p>
            <a:p>
              <a:pPr algn="ctr" eaLnBrk="1" hangingPunct="1">
                <a:defRPr/>
              </a:pPr>
              <a:endParaRPr lang="pl-PL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_s1031">
              <a:extLst>
                <a:ext uri="{FF2B5EF4-FFF2-40B4-BE49-F238E27FC236}">
                  <a16:creationId xmlns="" xmlns:a16="http://schemas.microsoft.com/office/drawing/2014/main" id="{F39EE7B5-FAB1-44EB-977F-E3F54332F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096" y="3825309"/>
              <a:ext cx="3286932" cy="539491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endParaRPr lang="pl-PL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pl-PL" sz="1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ETATY  KSC - </a:t>
              </a:r>
              <a:r>
                <a:rPr lang="pl-PL" sz="1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41</a:t>
              </a:r>
            </a:p>
            <a:p>
              <a:pPr algn="ctr" eaLnBrk="1" hangingPunct="1">
                <a:defRPr/>
              </a:pPr>
              <a:endParaRPr lang="pl-PL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_s1031">
              <a:extLst>
                <a:ext uri="{FF2B5EF4-FFF2-40B4-BE49-F238E27FC236}">
                  <a16:creationId xmlns="" xmlns:a16="http://schemas.microsoft.com/office/drawing/2014/main" id="{58838563-D82C-47D5-A287-9F0C17D92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096" y="4726396"/>
              <a:ext cx="3286932" cy="1150529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endParaRPr lang="pl-PL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pl-PL" sz="1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ETATY </a:t>
              </a:r>
            </a:p>
            <a:p>
              <a:pPr algn="ctr" eaLnBrk="1" hangingPunct="1">
                <a:defRPr/>
              </a:pPr>
              <a:r>
                <a:rPr lang="pl-PL" sz="1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PRACOWNICY CYWILNI</a:t>
              </a:r>
            </a:p>
            <a:p>
              <a:pPr algn="ctr" eaLnBrk="1" hangingPunct="1">
                <a:defRPr/>
              </a:pPr>
              <a:r>
                <a:rPr lang="pl-PL" sz="1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(BEZMNOŻNIKOWI)</a:t>
              </a:r>
            </a:p>
            <a:p>
              <a:pPr algn="ctr" eaLnBrk="1" hangingPunct="1">
                <a:defRPr/>
              </a:pPr>
              <a:r>
                <a:rPr lang="pl-PL" sz="1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95</a:t>
              </a:r>
            </a:p>
            <a:p>
              <a:pPr algn="ctr" eaLnBrk="1" hangingPunct="1">
                <a:defRPr/>
              </a:pPr>
              <a:endParaRPr lang="pl-PL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upa 31">
            <a:extLst>
              <a:ext uri="{FF2B5EF4-FFF2-40B4-BE49-F238E27FC236}">
                <a16:creationId xmlns="" xmlns:a16="http://schemas.microsoft.com/office/drawing/2014/main" id="{6F0A22ED-6342-4CED-B7A3-A2C443F9191E}"/>
              </a:ext>
            </a:extLst>
          </p:cNvPr>
          <p:cNvGrpSpPr>
            <a:grpSpLocks/>
          </p:cNvGrpSpPr>
          <p:nvPr/>
        </p:nvGrpSpPr>
        <p:grpSpPr bwMode="auto">
          <a:xfrm>
            <a:off x="6366237" y="2016026"/>
            <a:ext cx="5071618" cy="3429000"/>
            <a:chOff x="4786313" y="1700213"/>
            <a:chExt cx="4140200" cy="4176712"/>
          </a:xfrm>
        </p:grpSpPr>
        <p:sp>
          <p:nvSpPr>
            <p:cNvPr id="7175" name="_s1031">
              <a:extLst>
                <a:ext uri="{FF2B5EF4-FFF2-40B4-BE49-F238E27FC236}">
                  <a16:creationId xmlns="" xmlns:a16="http://schemas.microsoft.com/office/drawing/2014/main" id="{36FC64C3-DAED-4EA8-999B-458EF4E4F2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6313" y="1700213"/>
              <a:ext cx="4140200" cy="935893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pl-PL" altLang="pl-PL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STAN ETATOWY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 dzień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31.12.2019 r</a:t>
              </a:r>
              <a:r>
                <a:rPr lang="pl-PL" altLang="pl-PL" sz="1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pl-PL" altLang="pl-PL" sz="1800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_s1031">
              <a:extLst>
                <a:ext uri="{FF2B5EF4-FFF2-40B4-BE49-F238E27FC236}">
                  <a16:creationId xmlns="" xmlns:a16="http://schemas.microsoft.com/office/drawing/2014/main" id="{E32ECF90-975F-418E-9652-3DA72FE84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5667" y="2926155"/>
              <a:ext cx="3284720" cy="574299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endParaRPr lang="pl-PL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pl-PL" sz="1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ETATY POLICYJNE - 518</a:t>
              </a:r>
            </a:p>
            <a:p>
              <a:pPr algn="ctr" eaLnBrk="1" hangingPunct="1">
                <a:defRPr/>
              </a:pPr>
              <a:endParaRPr lang="pl-PL" b="1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_s1031">
              <a:extLst>
                <a:ext uri="{FF2B5EF4-FFF2-40B4-BE49-F238E27FC236}">
                  <a16:creationId xmlns="" xmlns:a16="http://schemas.microsoft.com/office/drawing/2014/main" id="{D71AEF2B-8614-4455-96D5-0B325D4B98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5667" y="3825309"/>
              <a:ext cx="3284720" cy="539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endParaRPr lang="pl-PL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pl-PL" sz="1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ETATY  KSC – </a:t>
              </a:r>
              <a:r>
                <a:rPr lang="pl-PL" sz="1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41</a:t>
              </a:r>
            </a:p>
            <a:p>
              <a:pPr algn="ctr" eaLnBrk="1" hangingPunct="1">
                <a:defRPr/>
              </a:pPr>
              <a:endParaRPr lang="pl-PL" b="1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_s1031">
              <a:extLst>
                <a:ext uri="{FF2B5EF4-FFF2-40B4-BE49-F238E27FC236}">
                  <a16:creationId xmlns="" xmlns:a16="http://schemas.microsoft.com/office/drawing/2014/main" id="{501AB71D-30E0-4A00-AE46-368139F61F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5667" y="4726396"/>
              <a:ext cx="3284720" cy="1150529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endParaRPr lang="pl-PL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pl-PL" sz="1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ETATY </a:t>
              </a:r>
            </a:p>
            <a:p>
              <a:pPr algn="ctr" eaLnBrk="1" hangingPunct="1">
                <a:defRPr/>
              </a:pPr>
              <a:r>
                <a:rPr lang="pl-PL" sz="1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PRACOWNICY CYWILNI</a:t>
              </a:r>
            </a:p>
            <a:p>
              <a:pPr algn="ctr" eaLnBrk="1" hangingPunct="1">
                <a:defRPr/>
              </a:pPr>
              <a:r>
                <a:rPr lang="pl-PL" sz="1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(BEZMNOŻNIKOWI)</a:t>
              </a:r>
            </a:p>
            <a:p>
              <a:pPr algn="ctr" eaLnBrk="1" hangingPunct="1">
                <a:defRPr/>
              </a:pPr>
              <a:r>
                <a:rPr lang="pl-PL" sz="1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94,5</a:t>
              </a:r>
              <a:endParaRPr lang="pl-PL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defRPr/>
              </a:pPr>
              <a:endParaRPr lang="pl-PL" b="1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467" name="pole tekstowe 16">
            <a:extLst>
              <a:ext uri="{FF2B5EF4-FFF2-40B4-BE49-F238E27FC236}">
                <a16:creationId xmlns="" xmlns:a16="http://schemas.microsoft.com/office/drawing/2014/main" id="{E3537853-E5CE-4BEF-8529-7B0D8AFDC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880" y="5802402"/>
            <a:ext cx="109162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 Komendzie Miejskiej Policji w Tarnowie na dzień 31.12.2019 roku </a:t>
            </a:r>
          </a:p>
          <a:p>
            <a:pPr algn="ctr" eaLnBrk="1" hangingPunct="1">
              <a:defRPr/>
            </a:pPr>
            <a:r>
              <a:rPr lang="pl-PL" altLang="pl-PL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WAKAT = 0 !</a:t>
            </a:r>
          </a:p>
        </p:txBody>
      </p:sp>
      <p:sp>
        <p:nvSpPr>
          <p:cNvPr id="7179" name="pole tekstowe 2">
            <a:extLst>
              <a:ext uri="{FF2B5EF4-FFF2-40B4-BE49-F238E27FC236}">
                <a16:creationId xmlns="" xmlns:a16="http://schemas.microsoft.com/office/drawing/2014/main" id="{DCDCC0FB-32A4-46CC-939B-7DC16A4CD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144" y="701655"/>
            <a:ext cx="63357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Struktura etatowa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="" xmlns:a16="http://schemas.microsoft.com/office/drawing/2014/main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1096329" y="599337"/>
            <a:ext cx="10193866" cy="61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Wyłudzenie na szkodę podmiotów gospodarczych</a:t>
            </a: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922735" y="1528094"/>
            <a:ext cx="10617331" cy="461870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Wydział dw. z Przestępczością Gospodarczą KMP w Tarnowie prowadził </a:t>
            </a:r>
            <a:r>
              <a:rPr lang="pl-PL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śledztwo dotyczące wyłudzenia 1.806.716,25 zł 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szkodę podmiotów gospodarczych. </a:t>
            </a:r>
          </a:p>
          <a:p>
            <a:pPr>
              <a:buFont typeface="Wingdings" panose="05000000000000000000" pitchFamily="2" charset="2"/>
              <a:buChar char="q"/>
            </a:pP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Proceder przestępczy polegał na wprowadzaniu w błąd dostawców towarów i usług co do możliwości płatniczych i kondycji finansowej firmy, gdzie oszust po upływie terminu płatności i braku możliwości wywiązania się z zaciągniętych zobowiązań, zrywał współpracę i nawiązywał kontakty handlowe z innymi przedsiębiorcami zwykle z innego terenu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Zatrzymano sprawcę, zastosowano środek zapobiegawczy w postaci tymczasowego aresztowania na                okres 2 miesięcy który następnie został zamieniony na poręczenie majątkowe w kwocie 50.000,00 zł, dozór Policji 3 razy w tygodniu, zakaz opuszczania kraju jak i zakaz kontaktowania się z osobami, które mogły mieć związek z procederem będącym przedmiotem prowadzonego postępowania.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wyniku podjętych czynności, w toku prowadzonego śledztwa oszustowi </a:t>
            </a:r>
            <a:r>
              <a:rPr lang="pl-PL" sz="1800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ogłoszono łącznie 2511 zarzutów </a:t>
            </a:r>
            <a:r>
              <a:rPr lang="pl-PL" sz="1800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art. 286 § 1 k. k. oraz 1 zarzut z art. 300 § 1 i 3 k. k. i art. 301 § 1 k. k. w zw. z art. 11 § 2 k. k. w zw. z art. 12 § k. k.  </a:t>
            </a:r>
          </a:p>
        </p:txBody>
      </p:sp>
    </p:spTree>
    <p:extLst>
      <p:ext uri="{BB962C8B-B14F-4D97-AF65-F5344CB8AC3E}">
        <p14:creationId xmlns:p14="http://schemas.microsoft.com/office/powerpoint/2010/main" val="401630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pole tekstowe 12">
            <a:extLst>
              <a:ext uri="{FF2B5EF4-FFF2-40B4-BE49-F238E27FC236}">
                <a16:creationId xmlns="" xmlns:a16="http://schemas.microsoft.com/office/drawing/2014/main" id="{E5F30FFB-7697-4424-942A-A3FFB3645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0234" y="1162636"/>
            <a:ext cx="381660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altLang="pl-PL" sz="3600" b="1" dirty="0">
                <a:latin typeface="Times New Roman" panose="02020603050405020304" pitchFamily="18" charset="0"/>
                <a:cs typeface="Times New Roman" pitchFamily="18" charset="0"/>
              </a:rPr>
              <a:t>SŁUŻBA </a:t>
            </a:r>
          </a:p>
          <a:p>
            <a:pPr algn="ctr" eaLnBrk="1" hangingPunct="1">
              <a:defRPr/>
            </a:pPr>
            <a:r>
              <a:rPr lang="pl-PL" altLang="pl-PL" sz="3600" b="1" dirty="0">
                <a:latin typeface="Times New Roman" panose="02020603050405020304" pitchFamily="18" charset="0"/>
                <a:cs typeface="Times New Roman" pitchFamily="18" charset="0"/>
              </a:rPr>
              <a:t>PREWENCJI </a:t>
            </a:r>
          </a:p>
        </p:txBody>
      </p:sp>
      <p:pic>
        <p:nvPicPr>
          <p:cNvPr id="41990" name="Picture 2" descr="Znalezione obrazy dla zapytania kmp tarnów">
            <a:extLst>
              <a:ext uri="{FF2B5EF4-FFF2-40B4-BE49-F238E27FC236}">
                <a16:creationId xmlns="" xmlns:a16="http://schemas.microsoft.com/office/drawing/2014/main" id="{5D1C23E2-8E4D-4D1F-B0BF-AEF304C25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755" y="3569291"/>
            <a:ext cx="4803648" cy="32024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9636" name="Picture 4" descr="Znalezione obrazy dla zapytania patrole piesze tarnów policja">
            <a:extLst>
              <a:ext uri="{FF2B5EF4-FFF2-40B4-BE49-F238E27FC236}">
                <a16:creationId xmlns="" xmlns:a16="http://schemas.microsoft.com/office/drawing/2014/main" id="{D7922805-004B-47AE-916C-28F3C38C5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1" y="3557035"/>
            <a:ext cx="4425696" cy="32020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5B092BFB-2B71-40D1-A9DE-06F73C3749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707" y="2576082"/>
            <a:ext cx="2819048" cy="1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4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pole tekstowe 5">
            <a:extLst>
              <a:ext uri="{FF2B5EF4-FFF2-40B4-BE49-F238E27FC236}">
                <a16:creationId xmlns="" xmlns:a16="http://schemas.microsoft.com/office/drawing/2014/main" id="{AAE4FB35-52DC-4D13-AA39-816C6330B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18" y="667520"/>
            <a:ext cx="820896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EFEKTYWNOŚĆ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ZDARZENIA PRZESTĘPCZE/ZATRZYMANIA SPRAWCÓW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="" xmlns:a16="http://schemas.microsoft.com/office/drawing/2014/main" id="{191B634D-161F-420A-AE70-342A3B294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046641"/>
              </p:ext>
            </p:extLst>
          </p:nvPr>
        </p:nvGraphicFramePr>
        <p:xfrm>
          <a:off x="956260" y="2580736"/>
          <a:ext cx="10279479" cy="3698520"/>
        </p:xfrm>
        <a:graphic>
          <a:graphicData uri="http://schemas.openxmlformats.org/drawingml/2006/table">
            <a:tbl>
              <a:tblPr/>
              <a:tblGrid>
                <a:gridCol w="50319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952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261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261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038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pl-PL" altLang="pl-PL" dirty="0"/>
                    </a:p>
                  </a:txBody>
                  <a:tcPr marL="68571" marR="6857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tendencja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155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Zgłoszone zdarzenia przestępcze 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2 456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2 699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243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155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Zatrzymani sprawcy na GU</a:t>
                      </a:r>
                      <a:r>
                        <a:rPr kumimoji="0" lang="pl-PL" alt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(bez nietrzeźwych kierujących)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997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1 076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317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Zatrzymani sprawcy na 100 zdarzeń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40,6 %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39,9 %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- 0,7 %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1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Ilość podejmowanych interwencji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26 477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34 822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8 345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340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623" name="Group 71">
            <a:extLst>
              <a:ext uri="{FF2B5EF4-FFF2-40B4-BE49-F238E27FC236}">
                <a16:creationId xmlns="" xmlns:a16="http://schemas.microsoft.com/office/drawing/2014/main" id="{21B970F4-7AB6-4E75-B13F-126A59EF089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20108938"/>
              </p:ext>
            </p:extLst>
          </p:nvPr>
        </p:nvGraphicFramePr>
        <p:xfrm>
          <a:off x="1326048" y="1791409"/>
          <a:ext cx="9539904" cy="4887080"/>
        </p:xfrm>
        <a:graphic>
          <a:graphicData uri="http://schemas.openxmlformats.org/drawingml/2006/table">
            <a:tbl>
              <a:tblPr/>
              <a:tblGrid>
                <a:gridCol w="20450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471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1589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1589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1589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5375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3" marR="91433" marT="45709" marB="45709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  <a:cs typeface="Times New Roman" pitchFamily="18" charset="0"/>
                        </a:rPr>
                        <a:t>tendencja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6619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ILOŚĆ SPORZĄDZONYCH </a:t>
                      </a: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NIEBIESKICH KART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465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429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800" b="1" dirty="0">
                          <a:solidFill>
                            <a:srgbClr val="00B050"/>
                          </a:solidFill>
                          <a:latin typeface="+mn-lt"/>
                          <a:cs typeface="Times New Roman" pitchFamily="18" charset="0"/>
                        </a:rPr>
                        <a:t>- 36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8786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SPRAWCY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OGÓŁEM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471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431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800" b="1" dirty="0">
                          <a:solidFill>
                            <a:srgbClr val="00B050"/>
                          </a:solidFill>
                          <a:latin typeface="+mn-lt"/>
                          <a:cs typeface="Times New Roman" pitchFamily="18" charset="0"/>
                        </a:rPr>
                        <a:t>- 40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640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KOBIETY 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41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33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- 8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640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MĘŻCZYŹNI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428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396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6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- 32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640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NIELETNI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1966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POD WPŁYWEM ALKOHOLU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209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194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6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- 15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6219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ZATRZYMANO W PDOZ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 </a:t>
                      </a:r>
                      <a:r>
                        <a:rPr kumimoji="0" lang="pl-PL" sz="13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w tym do wytrzeźwienia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 i="0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211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 i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62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800" b="1" i="0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251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800" b="1" i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64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600" b="1" i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+ 40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pl-PL" sz="1600" b="1" i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+ 2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03589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POKRZYWDZENI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OGÓŁEM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579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532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800" b="1" dirty="0">
                          <a:solidFill>
                            <a:srgbClr val="00B050"/>
                          </a:solidFill>
                          <a:latin typeface="+mn-lt"/>
                          <a:cs typeface="Times New Roman" pitchFamily="18" charset="0"/>
                        </a:rPr>
                        <a:t>- 47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3656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MAŁOLETNI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74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68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6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- 6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3656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DOROŚLI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505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464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6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- 41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3075" name="pole tekstowe 12">
            <a:extLst>
              <a:ext uri="{FF2B5EF4-FFF2-40B4-BE49-F238E27FC236}">
                <a16:creationId xmlns="" xmlns:a16="http://schemas.microsoft.com/office/drawing/2014/main" id="{D31C4100-DC22-487F-A6E8-E3764F95D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987" y="620714"/>
            <a:ext cx="68040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Przemoc w rodzinie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procedura Niebieskiej Karty</a:t>
            </a:r>
          </a:p>
        </p:txBody>
      </p:sp>
    </p:spTree>
    <p:extLst>
      <p:ext uri="{BB962C8B-B14F-4D97-AF65-F5344CB8AC3E}">
        <p14:creationId xmlns:p14="http://schemas.microsoft.com/office/powerpoint/2010/main" val="257894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6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pole tekstowe 4">
            <a:extLst>
              <a:ext uri="{FF2B5EF4-FFF2-40B4-BE49-F238E27FC236}">
                <a16:creationId xmlns="" xmlns:a16="http://schemas.microsoft.com/office/drawing/2014/main" id="{514D73BF-A76D-437C-9B6A-4F2964D80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129" y="3500949"/>
            <a:ext cx="766762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Miernik nr  9 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pl-PL" altLang="pl-PL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liczba bezwzględna służb patrolowych i obchodowych</a:t>
            </a: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08" name="pole tekstowe 6">
            <a:extLst>
              <a:ext uri="{FF2B5EF4-FFF2-40B4-BE49-F238E27FC236}">
                <a16:creationId xmlns="" xmlns:a16="http://schemas.microsoft.com/office/drawing/2014/main" id="{40E5F775-81D7-4C2F-8678-C665331C9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128" y="4949404"/>
            <a:ext cx="96905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Miernik monitorowany MM 7 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czas reakcji na zdarzenie określanych jako PILNE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="" xmlns:a16="http://schemas.microsoft.com/office/drawing/2014/main" id="{CCB346DE-405E-46B2-9325-6728E15C3D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471830"/>
              </p:ext>
            </p:extLst>
          </p:nvPr>
        </p:nvGraphicFramePr>
        <p:xfrm>
          <a:off x="2969381" y="5500058"/>
          <a:ext cx="6096000" cy="64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279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74725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oczekiwana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Zrealizowano w 2019 r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Stopień realizacji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138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min. 32 sek.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min. 55 sek.</a:t>
                      </a:r>
                      <a:endParaRPr lang="pl-PL" sz="1800" b="0" i="0" u="none" strike="noStrike" dirty="0">
                        <a:solidFill>
                          <a:srgbClr val="0099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pl-PL" altLang="pl-PL" sz="1800" b="1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- 37 sek.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="" xmlns:a16="http://schemas.microsoft.com/office/drawing/2014/main" id="{B471F33C-E987-46A5-9890-EEB165512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733233"/>
              </p:ext>
            </p:extLst>
          </p:nvPr>
        </p:nvGraphicFramePr>
        <p:xfrm>
          <a:off x="2969382" y="4129448"/>
          <a:ext cx="6096000" cy="641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279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75038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oczekiwana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Zrealizowano w 2019 r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Stopień realizacji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6312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30 923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27 893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pl-PL" sz="18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3030</a:t>
                      </a:r>
                      <a:endParaRPr lang="pl-PL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pole tekstowe 12">
            <a:extLst>
              <a:ext uri="{FF2B5EF4-FFF2-40B4-BE49-F238E27FC236}">
                <a16:creationId xmlns="" xmlns:a16="http://schemas.microsoft.com/office/drawing/2014/main" id="{71E0302E-CE3B-4908-BF4E-D53138555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509" y="615952"/>
            <a:ext cx="105242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PRIORYTETY  REALIZOWANE  W  2019  ROKU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ZWIĄZANE  Z  CELAMI  WYTYCZONYMI  PRZEZ  KGP</a:t>
            </a:r>
          </a:p>
        </p:txBody>
      </p:sp>
      <p:sp>
        <p:nvSpPr>
          <p:cNvPr id="13" name="pole tekstowe 4">
            <a:extLst>
              <a:ext uri="{FF2B5EF4-FFF2-40B4-BE49-F238E27FC236}">
                <a16:creationId xmlns="" xmlns:a16="http://schemas.microsoft.com/office/drawing/2014/main" id="{514D73BF-A76D-437C-9B6A-4F2964D80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129" y="2109219"/>
            <a:ext cx="766762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Miernik nr  5 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pl-PL" altLang="pl-PL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czas służby dzielnicowych w obchodzie</a:t>
            </a: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ela 13">
            <a:extLst>
              <a:ext uri="{FF2B5EF4-FFF2-40B4-BE49-F238E27FC236}">
                <a16:creationId xmlns="" xmlns:a16="http://schemas.microsoft.com/office/drawing/2014/main" id="{B471F33C-E987-46A5-9890-EEB165512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753396"/>
              </p:ext>
            </p:extLst>
          </p:nvPr>
        </p:nvGraphicFramePr>
        <p:xfrm>
          <a:off x="2916283" y="2616950"/>
          <a:ext cx="6096000" cy="641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279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75038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oczekiwana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Zrealizowano w 2019 r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Stopień realizacji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6312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75%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80,7 %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+ 5,7 %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493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47108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Symbol zastępczy zawartości 2">
            <a:extLst>
              <a:ext uri="{FF2B5EF4-FFF2-40B4-BE49-F238E27FC236}">
                <a16:creationId xmlns="" xmlns:a16="http://schemas.microsoft.com/office/drawing/2014/main" id="{E533EFFE-81F8-4692-B8B2-E0CE676DA5C3}"/>
              </a:ext>
            </a:extLst>
          </p:cNvPr>
          <p:cNvSpPr txBox="1">
            <a:spLocks/>
          </p:cNvSpPr>
          <p:nvPr/>
        </p:nvSpPr>
        <p:spPr bwMode="auto">
          <a:xfrm>
            <a:off x="949330" y="1959564"/>
            <a:ext cx="7090715" cy="380785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pl-PL" alt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Ogółem zgłoszeń – 2 964</a:t>
            </a:r>
          </a:p>
          <a:p>
            <a:pPr algn="just">
              <a:buFont typeface="Arial" pitchFamily="34" charset="0"/>
              <a:buNone/>
              <a:defRPr/>
            </a:pPr>
            <a:r>
              <a:rPr lang="pl-PL" altLang="pl-PL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altLang="pl-PL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Małopolska – 44 309</a:t>
            </a:r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pl-PL" alt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Potwierdzalność – 1 507   (52,5%)</a:t>
            </a:r>
          </a:p>
          <a:p>
            <a:pPr algn="just">
              <a:buFont typeface="Arial" pitchFamily="34" charset="0"/>
              <a:buNone/>
              <a:defRPr/>
            </a:pPr>
            <a:r>
              <a:rPr lang="pl-PL" altLang="pl-PL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altLang="pl-PL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Małopolska – 21 076   (48,9%)</a:t>
            </a:r>
          </a:p>
          <a:p>
            <a:pPr algn="just">
              <a:buFont typeface="Arial" pitchFamily="34" charset="0"/>
              <a:buNone/>
              <a:defRPr/>
            </a:pPr>
            <a:endParaRPr lang="pl-PL" altLang="pl-PL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itchFamily="34" charset="0"/>
              <a:buNone/>
              <a:defRPr/>
            </a:pPr>
            <a:endParaRPr lang="pl-PL" altLang="pl-PL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zgłoszenie potwierdzone – 215   (7,2%)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l-PL" alt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zgłoszenia potwierdzone wyeliminowanie – 1 292   (43,6%)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zgłoszenie niepotwierdzone – 1 363   (46%)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zgłoszenie żart/pomyłka – 73   (2,5%)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przekazane poza policję – 21   (0,7%)</a:t>
            </a:r>
          </a:p>
          <a:p>
            <a:pPr algn="just">
              <a:buFont typeface="Arial" pitchFamily="34" charset="0"/>
              <a:buNone/>
              <a:defRPr/>
            </a:pPr>
            <a:endParaRPr lang="pl-PL" alt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itchFamily="34" charset="0"/>
              <a:buNone/>
              <a:defRPr/>
            </a:pPr>
            <a:endParaRPr lang="pl-PL" alt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ymbol zastępczy zawartości 2">
            <a:extLst>
              <a:ext uri="{FF2B5EF4-FFF2-40B4-BE49-F238E27FC236}">
                <a16:creationId xmlns="" xmlns:a16="http://schemas.microsoft.com/office/drawing/2014/main" id="{E836717C-48C2-427F-A33A-64089444668D}"/>
              </a:ext>
            </a:extLst>
          </p:cNvPr>
          <p:cNvSpPr txBox="1">
            <a:spLocks/>
          </p:cNvSpPr>
          <p:nvPr/>
        </p:nvSpPr>
        <p:spPr bwMode="auto">
          <a:xfrm>
            <a:off x="1884235" y="612837"/>
            <a:ext cx="8423529" cy="9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Krajowa Mapa Zagrożeń Bezpieczeństwa na terenie Komendy Miejskiej Policji w Tarnowie</a:t>
            </a:r>
          </a:p>
        </p:txBody>
      </p:sp>
      <p:pic>
        <p:nvPicPr>
          <p:cNvPr id="14" name="Obraz 2">
            <a:extLst>
              <a:ext uri="{FF2B5EF4-FFF2-40B4-BE49-F238E27FC236}">
                <a16:creationId xmlns="" xmlns:a16="http://schemas.microsoft.com/office/drawing/2014/main" id="{6C2D7CFA-7C6E-471E-88A2-1EED957D920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96606">
            <a:off x="8282763" y="2006005"/>
            <a:ext cx="3198455" cy="4515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3867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4">
            <a:extLst>
              <a:ext uri="{FF2B5EF4-FFF2-40B4-BE49-F238E27FC236}">
                <a16:creationId xmlns="" xmlns:a16="http://schemas.microsoft.com/office/drawing/2014/main" id="{B1ED0CB7-331B-432F-9E33-2A1E602FBB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784453"/>
              </p:ext>
            </p:extLst>
          </p:nvPr>
        </p:nvGraphicFramePr>
        <p:xfrm>
          <a:off x="1002036" y="1851212"/>
          <a:ext cx="10187928" cy="4717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ymbol zastępczy zawartości 2">
            <a:extLst>
              <a:ext uri="{FF2B5EF4-FFF2-40B4-BE49-F238E27FC236}">
                <a16:creationId xmlns="" xmlns:a16="http://schemas.microsoft.com/office/drawing/2014/main" id="{CE633DC8-C49D-42C9-8D2D-C31D253E9EB2}"/>
              </a:ext>
            </a:extLst>
          </p:cNvPr>
          <p:cNvSpPr txBox="1">
            <a:spLocks/>
          </p:cNvSpPr>
          <p:nvPr/>
        </p:nvSpPr>
        <p:spPr bwMode="auto">
          <a:xfrm>
            <a:off x="2022060" y="1499571"/>
            <a:ext cx="4752975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Kategorie zgłoszeń – 2019 rok</a:t>
            </a:r>
            <a:endParaRPr lang="pl-PL" altLang="pl-PL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5" t="17193" r="15553" b="12602"/>
          <a:stretch/>
        </p:blipFill>
        <p:spPr>
          <a:xfrm>
            <a:off x="271818" y="917533"/>
            <a:ext cx="1417823" cy="1097642"/>
          </a:xfrm>
          <a:prstGeom prst="ellipse">
            <a:avLst/>
          </a:prstGeom>
          <a:ln w="19050">
            <a:solidFill>
              <a:srgbClr val="FAF8EC"/>
            </a:solidFill>
          </a:ln>
          <a:effectLst>
            <a:innerShdw blurRad="228600">
              <a:prstClr val="black">
                <a:alpha val="32000"/>
              </a:prstClr>
            </a:innerShdw>
          </a:effectLst>
        </p:spPr>
      </p:pic>
      <p:pic>
        <p:nvPicPr>
          <p:cNvPr id="1026" name="Picture 2" descr="C:\Users\michal.fruzynski\Desktop\map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37" y="2760133"/>
            <a:ext cx="3874029" cy="4003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ymbol zastępczy zawartości 2">
            <a:extLst>
              <a:ext uri="{FF2B5EF4-FFF2-40B4-BE49-F238E27FC236}">
                <a16:creationId xmlns="" xmlns:a16="http://schemas.microsoft.com/office/drawing/2014/main" id="{0059ED7A-2B11-4A23-BC5D-F7145FCCDAC4}"/>
              </a:ext>
            </a:extLst>
          </p:cNvPr>
          <p:cNvSpPr txBox="1">
            <a:spLocks/>
          </p:cNvSpPr>
          <p:nvPr/>
        </p:nvSpPr>
        <p:spPr bwMode="auto">
          <a:xfrm>
            <a:off x="1884235" y="538284"/>
            <a:ext cx="8423529" cy="9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Krajowa Mapa Zagrożeń Bezpieczeństwa na terenie Komendy Miejskiej Policji w Tarnowie</a:t>
            </a:r>
          </a:p>
        </p:txBody>
      </p:sp>
    </p:spTree>
    <p:extLst>
      <p:ext uri="{BB962C8B-B14F-4D97-AF65-F5344CB8AC3E}">
        <p14:creationId xmlns:p14="http://schemas.microsoft.com/office/powerpoint/2010/main" val="44365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Obraz 4" descr="Znalezione obrazy dla zapytania Program dzielnicowy blizej 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4" r="37730"/>
          <a:stretch>
            <a:fillRect/>
          </a:stretch>
        </p:blipFill>
        <p:spPr bwMode="auto">
          <a:xfrm>
            <a:off x="1" y="404813"/>
            <a:ext cx="2112433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pole tekstowe 1"/>
          <p:cNvSpPr txBox="1">
            <a:spLocks noChangeArrowheads="1"/>
          </p:cNvSpPr>
          <p:nvPr/>
        </p:nvSpPr>
        <p:spPr bwMode="auto">
          <a:xfrm>
            <a:off x="2544232" y="645205"/>
            <a:ext cx="76792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itchFamily="18" charset="0"/>
                <a:cs typeface="Times New Roman" pitchFamily="18" charset="0"/>
              </a:rPr>
              <a:t> „DZIELNICOWY BLIŻEJ NAS” </a:t>
            </a:r>
          </a:p>
        </p:txBody>
      </p:sp>
      <p:sp>
        <p:nvSpPr>
          <p:cNvPr id="52229" name="Prostokąt 2"/>
          <p:cNvSpPr>
            <a:spLocks noChangeArrowheads="1"/>
          </p:cNvSpPr>
          <p:nvPr/>
        </p:nvSpPr>
        <p:spPr bwMode="auto">
          <a:xfrm>
            <a:off x="431802" y="1440820"/>
            <a:ext cx="11387666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Głównym założeniem programu jest ułatwienie kontaktu dzielnicowego z mieszkańcami.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Każdy dzielnicowy w celu ułatwienia nawiązania z nim kontaktu  został  wyposażony w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 służbowy telefon komórkowy, 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 dostęp do Internetu,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 indywidualną skrzynkę e-mail,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 na stronie internetowej i w aplikacji „MOJA KOMENDA” na bieżąco dokonywane są aktualizacje danych poszczególnych dzielnicowych,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pl-PL" altLang="pl-PL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Dzielnicowi  w okresach półrocznych realizują działania priorytetowe.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W 2019 roku dzielnicowi ogółem </a:t>
            </a:r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przeprowadzili 2366 spotkań </a:t>
            </a: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ze społeczeństwem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w tym 173 z samorządem lokalnym, radami osiedli czy radnymi miasta Tarnowa.</a:t>
            </a:r>
            <a:endParaRPr lang="pl-PL" altLang="pl-PL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 l="3040" t="17344" r="3430" b="24579"/>
          <a:stretch>
            <a:fillRect/>
          </a:stretch>
        </p:blipFill>
        <p:spPr bwMode="auto">
          <a:xfrm>
            <a:off x="970716" y="5375488"/>
            <a:ext cx="4409852" cy="1328311"/>
          </a:xfrm>
          <a:prstGeom prst="roundRect">
            <a:avLst>
              <a:gd name="adj" fmla="val 17478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22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376" y="5450634"/>
            <a:ext cx="3634441" cy="1362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82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Prostokąt 2"/>
          <p:cNvSpPr>
            <a:spLocks noChangeArrowheads="1"/>
          </p:cNvSpPr>
          <p:nvPr/>
        </p:nvSpPr>
        <p:spPr bwMode="auto">
          <a:xfrm>
            <a:off x="190500" y="1125539"/>
            <a:ext cx="11855451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W 2019 roku Komenda Miejska Policji w Tarnowie zorganizowała </a:t>
            </a:r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debat społecznych</a:t>
            </a:r>
            <a:endParaRPr lang="pl-PL" altLang="pl-PL" sz="20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l-PL" altLang="pl-PL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800" dirty="0">
                <a:latin typeface="Times New Roman" pitchFamily="18" charset="0"/>
                <a:cs typeface="Times New Roman" pitchFamily="18" charset="0"/>
              </a:rPr>
              <a:t>Komisariat Policji Tarnów – Centrum  - 1 debata </a:t>
            </a:r>
          </a:p>
          <a:p>
            <a:pPr marL="342900" indent="-342900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800" dirty="0">
                <a:latin typeface="Times New Roman" pitchFamily="18" charset="0"/>
                <a:cs typeface="Times New Roman" pitchFamily="18" charset="0"/>
              </a:rPr>
              <a:t>Komisariat Policji Tarnów – Zachód  - 1 debata </a:t>
            </a:r>
          </a:p>
          <a:p>
            <a:pPr marL="342900" indent="-342900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800" dirty="0">
                <a:latin typeface="Times New Roman" pitchFamily="18" charset="0"/>
                <a:cs typeface="Times New Roman" pitchFamily="18" charset="0"/>
              </a:rPr>
              <a:t>Komisariat Policji w Ciężkowicach - 1 debata</a:t>
            </a:r>
          </a:p>
          <a:p>
            <a:pPr marL="342900" indent="-342900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800" dirty="0">
                <a:latin typeface="Times New Roman" pitchFamily="18" charset="0"/>
                <a:cs typeface="Times New Roman" pitchFamily="18" charset="0"/>
              </a:rPr>
              <a:t>Komisariat Policji w Tuchowie - 1 debata </a:t>
            </a:r>
          </a:p>
          <a:p>
            <a:pPr marL="342900" indent="-342900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800" dirty="0">
                <a:latin typeface="Times New Roman" pitchFamily="18" charset="0"/>
                <a:cs typeface="Times New Roman" pitchFamily="18" charset="0"/>
              </a:rPr>
              <a:t>Komisariat Policji w Wojniczu - 1 debata </a:t>
            </a:r>
          </a:p>
          <a:p>
            <a:pPr marL="342900" indent="-342900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800" dirty="0">
                <a:latin typeface="Times New Roman" pitchFamily="18" charset="0"/>
                <a:cs typeface="Times New Roman" pitchFamily="18" charset="0"/>
              </a:rPr>
              <a:t>Komisariat Policji w Żabnie - 1 debata 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="" xmlns:a16="http://schemas.microsoft.com/office/drawing/2014/main" id="{E29B3572-BB36-4E8E-AED2-8FAFDDC61AA8}"/>
              </a:ext>
            </a:extLst>
          </p:cNvPr>
          <p:cNvSpPr txBox="1">
            <a:spLocks/>
          </p:cNvSpPr>
          <p:nvPr/>
        </p:nvSpPr>
        <p:spPr bwMode="auto">
          <a:xfrm>
            <a:off x="382688" y="556798"/>
            <a:ext cx="118093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Debaty Społeczne</a:t>
            </a:r>
            <a:endParaRPr lang="pl-PL" altLang="pl-PL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michal.fruzynski\Desktop\Bez tytuł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3653465"/>
            <a:ext cx="6808611" cy="274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7357433" y="5902238"/>
            <a:ext cx="48345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altLang="pl-PL" sz="1600" b="1" dirty="0">
                <a:latin typeface="Times New Roman" pitchFamily="18" charset="0"/>
                <a:cs typeface="Times New Roman" pitchFamily="18" charset="0"/>
              </a:rPr>
              <a:t>„POROZMAWIAJMY O BEZPIECZEŃSTWIE –</a:t>
            </a:r>
          </a:p>
          <a:p>
            <a:pPr algn="ctr">
              <a:spcBef>
                <a:spcPct val="0"/>
              </a:spcBef>
            </a:pPr>
            <a:r>
              <a:rPr lang="pl-PL" altLang="pl-PL" sz="1600" b="1" dirty="0">
                <a:latin typeface="Times New Roman" pitchFamily="18" charset="0"/>
                <a:cs typeface="Times New Roman" pitchFamily="18" charset="0"/>
              </a:rPr>
              <a:t> MOŻESZ MIEĆ NA NIE WPŁYW”.  </a:t>
            </a:r>
          </a:p>
        </p:txBody>
      </p:sp>
      <p:pic>
        <p:nvPicPr>
          <p:cNvPr id="1027" name="Picture 3" descr="C:\Users\michal.fruzynski\Desktop\Bez tytuł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1" y="1998133"/>
            <a:ext cx="2581840" cy="36581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34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pole tekstowe 12">
            <a:extLst>
              <a:ext uri="{FF2B5EF4-FFF2-40B4-BE49-F238E27FC236}">
                <a16:creationId xmlns="" xmlns:a16="http://schemas.microsoft.com/office/drawing/2014/main" id="{484EBFED-8EC2-4EA8-830A-F325C8E96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987" y="611378"/>
            <a:ext cx="6804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PROFILAKTYKA W PREWENCJI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541E16CB-22D1-470F-9A73-63AB91BB2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18" y="455404"/>
            <a:ext cx="5280343" cy="640259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4340" name="Picture 4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272" y="3500165"/>
            <a:ext cx="5394145" cy="360087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58A2D5CC-CD29-46EC-80CC-C8CDE2EE3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2"/>
          <a:stretch>
            <a:fillRect/>
          </a:stretch>
        </p:blipFill>
        <p:spPr bwMode="auto">
          <a:xfrm>
            <a:off x="5624713" y="855663"/>
            <a:ext cx="6011771" cy="338564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359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_s1031">
            <a:extLst>
              <a:ext uri="{FF2B5EF4-FFF2-40B4-BE49-F238E27FC236}">
                <a16:creationId xmlns="" xmlns:a16="http://schemas.microsoft.com/office/drawing/2014/main" id="{5F582BB0-9000-4870-ABEB-F9CDB7F97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9936" y="1847454"/>
            <a:ext cx="5572125" cy="885236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1" hangingPunct="1">
              <a:defRPr/>
            </a:pPr>
            <a:r>
              <a:rPr 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ETATY POLICYJNE</a:t>
            </a:r>
            <a:endParaRPr lang="pl-PL" sz="2000" b="1" dirty="0">
              <a:solidFill>
                <a:srgbClr val="FF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_s1031">
            <a:extLst>
              <a:ext uri="{FF2B5EF4-FFF2-40B4-BE49-F238E27FC236}">
                <a16:creationId xmlns="" xmlns:a16="http://schemas.microsoft.com/office/drawing/2014/main" id="{8DCEE18F-913E-4FFD-958C-03797D2A0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1755" y="2893219"/>
            <a:ext cx="3454288" cy="1071562"/>
          </a:xfrm>
          <a:prstGeom prst="roundRect">
            <a:avLst>
              <a:gd name="adj" fmla="val 16667"/>
            </a:avLst>
          </a:prstGeom>
          <a:solidFill>
            <a:schemeClr val="tx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1" hangingPunct="1">
              <a:defRPr/>
            </a:pPr>
            <a:endParaRPr lang="pl-PL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SŁUŻBA </a:t>
            </a:r>
          </a:p>
          <a:p>
            <a:pPr algn="ctr" eaLnBrk="1" hangingPunct="1">
              <a:defRPr/>
            </a:pPr>
            <a:r>
              <a:rPr 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PREWENCJI</a:t>
            </a:r>
          </a:p>
          <a:p>
            <a:pPr algn="ctr" eaLnBrk="1" hangingPunct="1">
              <a:defRPr/>
            </a:pPr>
            <a:r>
              <a:rPr 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341 ETATY</a:t>
            </a:r>
          </a:p>
          <a:p>
            <a:pPr algn="ctr" eaLnBrk="1" hangingPunct="1">
              <a:defRPr/>
            </a:pPr>
            <a:endParaRPr lang="pl-PL" sz="2400" b="1" dirty="0">
              <a:solidFill>
                <a:srgbClr val="FF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6" name="_s1031">
            <a:extLst>
              <a:ext uri="{FF2B5EF4-FFF2-40B4-BE49-F238E27FC236}">
                <a16:creationId xmlns="" xmlns:a16="http://schemas.microsoft.com/office/drawing/2014/main" id="{E8AB910A-4393-4669-AC41-73EAB4803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957" y="2893219"/>
            <a:ext cx="3454288" cy="1071562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SŁUŻBA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KRYMINALNA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157 ETATÓW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400" b="1" dirty="0">
              <a:solidFill>
                <a:srgbClr val="FF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7" name="_s1031">
            <a:extLst>
              <a:ext uri="{FF2B5EF4-FFF2-40B4-BE49-F238E27FC236}">
                <a16:creationId xmlns="" xmlns:a16="http://schemas.microsoft.com/office/drawing/2014/main" id="{3F97B723-5597-4E30-8CC1-A2C1A524F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8856" y="2893219"/>
            <a:ext cx="3454287" cy="1071562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SŁUŻBA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WSPOMAGAJĄCA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ETATÓW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400" b="1" dirty="0">
              <a:solidFill>
                <a:srgbClr val="FF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9" name="pole tekstowe 9">
            <a:extLst>
              <a:ext uri="{FF2B5EF4-FFF2-40B4-BE49-F238E27FC236}">
                <a16:creationId xmlns="" xmlns:a16="http://schemas.microsoft.com/office/drawing/2014/main" id="{44CABDAB-B9AD-4CE1-AE71-9BEAF384A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985" y="700170"/>
            <a:ext cx="68040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Struktura etatowa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</a:t>
            </a:r>
          </a:p>
        </p:txBody>
      </p:sp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3265064360"/>
              </p:ext>
            </p:extLst>
          </p:nvPr>
        </p:nvGraphicFramePr>
        <p:xfrm>
          <a:off x="3630611" y="4305300"/>
          <a:ext cx="4930775" cy="2638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8196" grpId="0" animBg="1"/>
      <p:bldP spid="8197" grpId="0" animBg="1"/>
      <p:bldGraphic spid="2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5366C572-66BB-42EB-8F1A-4E9349534CD6}"/>
              </a:ext>
            </a:extLst>
          </p:cNvPr>
          <p:cNvSpPr txBox="1"/>
          <p:nvPr/>
        </p:nvSpPr>
        <p:spPr>
          <a:xfrm>
            <a:off x="2024858" y="555341"/>
            <a:ext cx="8139112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Spotkania realizowane przez:</a:t>
            </a:r>
            <a:b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Zespół ds. Nieletnich i Patologii KMP w Tarnowie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Dzielnicowych podległych komisariatów Policji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="" xmlns:a16="http://schemas.microsoft.com/office/drawing/2014/main" id="{4B08924F-26DE-4C65-B5AF-379CEE0340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091366"/>
              </p:ext>
            </p:extLst>
          </p:nvPr>
        </p:nvGraphicFramePr>
        <p:xfrm>
          <a:off x="892099" y="2602565"/>
          <a:ext cx="10404630" cy="15850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42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989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842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842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8428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8428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48428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8222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Szkoły Podstawowe + wygaszane klasy gimnazjalne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Szkoły  średnie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2771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Uczniowie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Nauczyciele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Rodzice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Uczniowie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Nauczyciele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Rodzice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39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Ogółem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7 408 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(5 572)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 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(140)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  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913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(591)</a:t>
                      </a:r>
                      <a:r>
                        <a:rPr lang="pl-PL" sz="14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723 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(781)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osób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(26)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(183)</a:t>
                      </a:r>
                      <a:r>
                        <a:rPr lang="pl-PL" sz="14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9426" name="pole tekstowe 2">
            <a:extLst>
              <a:ext uri="{FF2B5EF4-FFF2-40B4-BE49-F238E27FC236}">
                <a16:creationId xmlns="" xmlns:a16="http://schemas.microsoft.com/office/drawing/2014/main" id="{E04871AB-6EFC-4C92-8CD2-AEDC8C5DF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5" y="4292927"/>
            <a:ext cx="7921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Programy profilaktyczne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="" xmlns:a16="http://schemas.microsoft.com/office/drawing/2014/main" id="{91FB3714-3D72-4697-92EB-3EEBD40F7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764682"/>
              </p:ext>
            </p:extLst>
          </p:nvPr>
        </p:nvGraphicFramePr>
        <p:xfrm>
          <a:off x="892101" y="4763327"/>
          <a:ext cx="10404628" cy="16287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47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169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105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2341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0701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7484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3917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14594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145949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1145949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42672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Alkohol i narkomania </a:t>
                      </a: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Handel Ludźmi 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Kibic i</a:t>
                      </a:r>
                      <a:r>
                        <a:rPr lang="pl-PL" sz="14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 doping TAK –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Pseudokibic i agresja NIE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1976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Uczniowie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Nauczyciele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Rodzice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Uczniowie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Nauczyciele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Rodzice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Uczniowie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Nauczyciele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Rodzice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Ogółem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12 147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(7 221)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(483)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 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2 775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(611)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6 696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(2 746) o</a:t>
                      </a: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sób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(184)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pl-PL" sz="14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706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(578)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9 265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(4 387)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(211)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(291)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DEAD9D9B-95A8-43C3-A902-7BA70D70A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5" y="6409368"/>
            <a:ext cx="2413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nawiasie podano dane z 2018 r.</a:t>
            </a:r>
          </a:p>
        </p:txBody>
      </p:sp>
      <p:sp>
        <p:nvSpPr>
          <p:cNvPr id="58445" name="pole tekstowe 1">
            <a:extLst>
              <a:ext uri="{FF2B5EF4-FFF2-40B4-BE49-F238E27FC236}">
                <a16:creationId xmlns="" xmlns:a16="http://schemas.microsoft.com/office/drawing/2014/main" id="{8D9D924C-F3D9-4991-B079-18C71A2E9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5" y="2116138"/>
            <a:ext cx="6135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 „Zagrożenia w sieci, Profilaktyka reagowanie”</a:t>
            </a:r>
          </a:p>
        </p:txBody>
      </p:sp>
    </p:spTree>
    <p:extLst>
      <p:ext uri="{BB962C8B-B14F-4D97-AF65-F5344CB8AC3E}">
        <p14:creationId xmlns:p14="http://schemas.microsoft.com/office/powerpoint/2010/main" val="101132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9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4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26" grpId="0"/>
      <p:bldP spid="9" grpId="0"/>
      <p:bldP spid="5844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pole tekstowe 12">
            <a:extLst>
              <a:ext uri="{FF2B5EF4-FFF2-40B4-BE49-F238E27FC236}">
                <a16:creationId xmlns="" xmlns:a16="http://schemas.microsoft.com/office/drawing/2014/main" id="{3F279D08-4969-4435-BEDD-206276C22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1" y="428626"/>
            <a:ext cx="6804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8371" name="pole tekstowe 3">
            <a:extLst>
              <a:ext uri="{FF2B5EF4-FFF2-40B4-BE49-F238E27FC236}">
                <a16:creationId xmlns="" xmlns:a16="http://schemas.microsoft.com/office/drawing/2014/main" id="{CB6783D2-ABBA-473E-90E4-A82B6C718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7" y="598167"/>
            <a:ext cx="748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Ważniejsze działania profilaktyczne</a:t>
            </a:r>
          </a:p>
        </p:txBody>
      </p:sp>
      <p:sp>
        <p:nvSpPr>
          <p:cNvPr id="58372" name="pole tekstowe 1">
            <a:extLst>
              <a:ext uri="{FF2B5EF4-FFF2-40B4-BE49-F238E27FC236}">
                <a16:creationId xmlns="" xmlns:a16="http://schemas.microsoft.com/office/drawing/2014/main" id="{8B720F96-A1EE-4C78-AEAB-9BCC3B3C2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442" y="1580259"/>
            <a:ext cx="7489825" cy="485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„Bezpieczna droga do szkoły z Mrówką” - 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policjanci wraz z maskotką firmy „</a:t>
            </a:r>
            <a:r>
              <a:rPr lang="pl-PL" altLang="pl-PL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Sufigs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(olbrzymią mrówką) dotarli </a:t>
            </a:r>
            <a:r>
              <a:rPr lang="pl-PL" altLang="pl-PL" sz="1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77 szkół podstawowych,</a:t>
            </a: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gdzie spotkali się z uczniami klas pierwszych rozdając ponad </a:t>
            </a:r>
            <a:r>
              <a:rPr lang="pl-PL" altLang="pl-PL" sz="1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1360 kamizelek odblaskowych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Zajęcia ukierunkowane były na nauczenie pierwszoklasistów jak być świadomym i bezpiecznym uczestnikiem ruchu drogowego, poznając podstawowe przepisy ruchu drogowego obowiązujące pieszych i rowerzystów. 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„Senior” - 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2019 roku zorganizowano wiele działań na rzecz poprawy bezpieczeństwa osób starszych. Jednym z nich to udział w 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seminarium  zorganizowanym przez Starostę Tarnowskiego  pn. </a:t>
            </a:r>
            <a:r>
              <a:rPr lang="pl-PL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„Zdrowy i bezpieczny senior”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gdzie funkcjonariusz wystąpił z blokiem wykładów </a:t>
            </a:r>
            <a:r>
              <a:rPr lang="pl-PL" altLang="pl-PL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„Seniorze nie daj się oszukać”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Na potrzeby działań opracowano przez funkcjonariuszy Zespołu ds. Nieletnich i Patologii KMP w Tarnowie, wraz z Powiatowym Rzecznikiem Praw Konsumentów ulotkę, zawierającą informację o ochronie praw konsumentów oraz sytuacje i zagrożenia, działania sprawców na szkodę seniora.</a:t>
            </a: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Picture 3" descr="Bez tytuł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956" y="1381851"/>
            <a:ext cx="3405155" cy="22498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338" name="Picture 2" descr="ulotka powiat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957" y="4008616"/>
            <a:ext cx="3405155" cy="2424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8255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pole tekstowe 12">
            <a:extLst>
              <a:ext uri="{FF2B5EF4-FFF2-40B4-BE49-F238E27FC236}">
                <a16:creationId xmlns="" xmlns:a16="http://schemas.microsoft.com/office/drawing/2014/main" id="{853E1B6E-D83B-402E-B27B-095C38E47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462" y="660402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DZIAŁANIA NIESTANDARTOWE </a:t>
            </a:r>
          </a:p>
        </p:txBody>
      </p:sp>
      <p:pic>
        <p:nvPicPr>
          <p:cNvPr id="60420" name="Picture 5" descr="C:\Users\adrian.seyrlhuber\Desktop\rowery i narty\narty (2).jpg">
            <a:extLst>
              <a:ext uri="{FF2B5EF4-FFF2-40B4-BE49-F238E27FC236}">
                <a16:creationId xmlns="" xmlns:a16="http://schemas.microsoft.com/office/drawing/2014/main" id="{DC8FF334-CD58-4045-A23F-F5787DE41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65" y="1310943"/>
            <a:ext cx="3929631" cy="2620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0421" name="Picture 6" descr="C:\Users\adrian.seyrlhuber\Desktop\rowery i narty\narty (5).jpg">
            <a:extLst>
              <a:ext uri="{FF2B5EF4-FFF2-40B4-BE49-F238E27FC236}">
                <a16:creationId xmlns="" xmlns:a16="http://schemas.microsoft.com/office/drawing/2014/main" id="{9BB780F3-279E-49EA-9A90-38E9217C3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9"/>
          <a:stretch>
            <a:fillRect/>
          </a:stretch>
        </p:blipFill>
        <p:spPr bwMode="auto">
          <a:xfrm>
            <a:off x="7873999" y="3945318"/>
            <a:ext cx="3498291" cy="26340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0422" name="Picture 8" descr="C:\Users\adrian.seyrlhuber\Desktop\rowery i narty\rowery (14).jpg">
            <a:extLst>
              <a:ext uri="{FF2B5EF4-FFF2-40B4-BE49-F238E27FC236}">
                <a16:creationId xmlns="" xmlns:a16="http://schemas.microsoft.com/office/drawing/2014/main" id="{B2074F8D-3A8A-4B19-9D17-154CF677D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76"/>
          <a:stretch>
            <a:fillRect/>
          </a:stretch>
        </p:blipFill>
        <p:spPr bwMode="auto">
          <a:xfrm>
            <a:off x="314774" y="1519390"/>
            <a:ext cx="3912169" cy="25970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0423" name="Picture 9" descr="C:\Users\adrian.seyrlhuber\Desktop\rowery i narty\rowery (11).jpg">
            <a:extLst>
              <a:ext uri="{FF2B5EF4-FFF2-40B4-BE49-F238E27FC236}">
                <a16:creationId xmlns="" xmlns:a16="http://schemas.microsoft.com/office/drawing/2014/main" id="{72DF7647-CDB7-4119-BAE3-B904E4056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527" y="3464588"/>
            <a:ext cx="4092988" cy="30701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pole tekstowe 12">
            <a:extLst>
              <a:ext uri="{FF2B5EF4-FFF2-40B4-BE49-F238E27FC236}">
                <a16:creationId xmlns="" xmlns:a16="http://schemas.microsoft.com/office/drawing/2014/main" id="{853E1B6E-D83B-402E-B27B-095C38E47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57" y="4660575"/>
            <a:ext cx="22440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PATROLE ROWEROWE</a:t>
            </a:r>
          </a:p>
        </p:txBody>
      </p:sp>
      <p:sp>
        <p:nvSpPr>
          <p:cNvPr id="8" name="pole tekstowe 12">
            <a:extLst>
              <a:ext uri="{FF2B5EF4-FFF2-40B4-BE49-F238E27FC236}">
                <a16:creationId xmlns="" xmlns:a16="http://schemas.microsoft.com/office/drawing/2014/main" id="{853E1B6E-D83B-402E-B27B-095C38E47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907" y="2120575"/>
            <a:ext cx="25430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PATROLE NARCIARSKIE</a:t>
            </a:r>
          </a:p>
        </p:txBody>
      </p:sp>
    </p:spTree>
    <p:extLst>
      <p:ext uri="{BB962C8B-B14F-4D97-AF65-F5344CB8AC3E}">
        <p14:creationId xmlns:p14="http://schemas.microsoft.com/office/powerpoint/2010/main" val="12373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pole tekstowe 3">
            <a:extLst>
              <a:ext uri="{FF2B5EF4-FFF2-40B4-BE49-F238E27FC236}">
                <a16:creationId xmlns="" xmlns:a16="http://schemas.microsoft.com/office/drawing/2014/main" id="{B4E006C4-ED57-440E-82AD-9141417BE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700" y="650685"/>
            <a:ext cx="81026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Kampania informacyjno-edukacyjna na rzecz poprawy bezpieczeństwa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„Kręci mnie bezpieczeństwo”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której patronat honorowy objął Minister Spraw Wewnętrznych i Administracji</a:t>
            </a: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E729406B-E4C2-4043-A13E-BD0F6AEB0327}"/>
              </a:ext>
            </a:extLst>
          </p:cNvPr>
          <p:cNvSpPr txBox="1"/>
          <p:nvPr/>
        </p:nvSpPr>
        <p:spPr>
          <a:xfrm>
            <a:off x="443093" y="2231130"/>
            <a:ext cx="752818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„Kręci mnie bezpieczeństwo nad wodą” –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zapewnienie bezpieczeństwa w  czasie letniego wypoczynku na terenach przywodnych oraz kąpieliskach. Do tego celu poza standardowymi działaniami dyslokowane są specjalnie utworzone w 2017 roku patrole rowerowe.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minionym roku </a:t>
            </a:r>
            <a:r>
              <a:rPr 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służbę w patrolach rowerowych </a:t>
            </a:r>
          </a:p>
          <a:p>
            <a:pPr>
              <a:defRPr/>
            </a:pPr>
            <a:r>
              <a:rPr 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pełniło 6 policjantów, których </a:t>
            </a:r>
            <a:r>
              <a:rPr 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dyslokowano 47 razy </a:t>
            </a:r>
          </a:p>
          <a:p>
            <a:pPr>
              <a:defRPr/>
            </a:pPr>
            <a:endParaRPr lang="pl-PL" sz="20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ramach kampanii przeprowadzono również </a:t>
            </a:r>
          </a:p>
          <a:p>
            <a:pPr>
              <a:defRPr/>
            </a:pPr>
            <a:r>
              <a:rPr 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22 przedsięwzięcia profilaktyczne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E3DAF8E0-6BA2-4295-AB82-9ABC76A91B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825">
            <a:off x="8596724" y="2056555"/>
            <a:ext cx="2903694" cy="20840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9" descr="C:\Users\adrian.seyrlhuber\Desktop\rowery i narty\rowery (11).jpg">
            <a:extLst>
              <a:ext uri="{FF2B5EF4-FFF2-40B4-BE49-F238E27FC236}">
                <a16:creationId xmlns="" xmlns:a16="http://schemas.microsoft.com/office/drawing/2014/main" id="{AF1C4DD9-C13F-4550-808A-88B81144E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09" y="4094285"/>
            <a:ext cx="3221658" cy="24165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2139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pole tekstowe 3">
            <a:extLst>
              <a:ext uri="{FF2B5EF4-FFF2-40B4-BE49-F238E27FC236}">
                <a16:creationId xmlns="" xmlns:a16="http://schemas.microsoft.com/office/drawing/2014/main" id="{B4E006C4-ED57-440E-82AD-9141417BE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700" y="650685"/>
            <a:ext cx="81026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Kampania informacyjno-edukacyjna na rzecz poprawy bezpieczeństwa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„Kręci mnie bezpieczeństwo”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której patronat honorowy objął Minister Spraw Wewnętrznych i Administracji</a:t>
            </a: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E729406B-E4C2-4043-A13E-BD0F6AEB0327}"/>
              </a:ext>
            </a:extLst>
          </p:cNvPr>
          <p:cNvSpPr txBox="1"/>
          <p:nvPr/>
        </p:nvSpPr>
        <p:spPr>
          <a:xfrm>
            <a:off x="265291" y="2153885"/>
            <a:ext cx="752818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„Kręci mnie bezpieczeństwo na stoku” –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działania na zorganizowanych terenach narciarskich i promowanie dekalogu FIS. Do tego celu poza standardowymi działaniami dyslokowane są specjalnie utworzone w 2012 roku patrole narciarskie. </a:t>
            </a:r>
          </a:p>
          <a:p>
            <a:pPr>
              <a:defRPr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minionym roku służbę w </a:t>
            </a:r>
            <a:r>
              <a:rPr 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patrolach narciarskich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pełniło </a:t>
            </a:r>
          </a:p>
          <a:p>
            <a:pPr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6 policjantów, których </a:t>
            </a:r>
            <a:r>
              <a:rPr 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dyslokowano 40 razy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stokach:</a:t>
            </a:r>
          </a:p>
          <a:p>
            <a:pPr>
              <a:defRPr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76438" indent="-342900" algn="just"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Jurasówka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w Siemiechowie</a:t>
            </a:r>
          </a:p>
          <a:p>
            <a:pPr marL="1976438" indent="-342900" algn="just"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„Lubinka” w Janowicach</a:t>
            </a:r>
          </a:p>
          <a:p>
            <a:pPr marL="1976438" indent="-342900" algn="just"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„Jastrzębia 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Ski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w Jastrzębi</a:t>
            </a:r>
          </a:p>
          <a:p>
            <a:pPr>
              <a:defRPr/>
            </a:pPr>
            <a:endParaRPr lang="pl-PL" sz="20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ramach kampanii na stoku narciarskim „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Jurasówka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>
              <a:defRPr/>
            </a:pPr>
            <a:r>
              <a:rPr 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Zorganizowano event w ramach „Światowego Dnia Śniegu”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az 7">
            <a:extLst>
              <a:ext uri="{FF2B5EF4-FFF2-40B4-BE49-F238E27FC236}">
                <a16:creationId xmlns="" xmlns:a16="http://schemas.microsoft.com/office/drawing/2014/main" id="{29B1B5B3-12F0-4F6B-8FB2-ED771F640C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184" y="3697203"/>
            <a:ext cx="2807949" cy="17500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06C312C8-D20E-47EC-926E-F4FD8A8116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725" y="1885460"/>
            <a:ext cx="3295149" cy="1994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073" y="4354487"/>
            <a:ext cx="2921593" cy="2081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9044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pole tekstowe 12">
            <a:extLst>
              <a:ext uri="{FF2B5EF4-FFF2-40B4-BE49-F238E27FC236}">
                <a16:creationId xmlns="" xmlns:a16="http://schemas.microsoft.com/office/drawing/2014/main" id="{BEDCFE92-747C-4A40-9E37-474A44E28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643" y="664731"/>
            <a:ext cx="7732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Imprezy masowe/Zgromadzenia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="" xmlns:a16="http://schemas.microsoft.com/office/drawing/2014/main" id="{066BC104-5736-4B53-81BE-8ACC43C6D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8922" y="1632606"/>
            <a:ext cx="35454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   imprez masowych</a:t>
            </a:r>
            <a:endParaRPr lang="pl-PL" altLang="pl-PL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="" xmlns:a16="http://schemas.microsoft.com/office/drawing/2014/main" id="{22EB0A1E-31CF-444B-B655-DFD4704AE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3601" y="2241562"/>
            <a:ext cx="338155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 masowe imprezy sportowe</a:t>
            </a:r>
            <a:endParaRPr lang="pl-PL" alt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470" name="Picture 2" descr="C:\Users\dariusz.kuchcinski\Desktop\stadion.jpg">
            <a:extLst>
              <a:ext uri="{FF2B5EF4-FFF2-40B4-BE49-F238E27FC236}">
                <a16:creationId xmlns="" xmlns:a16="http://schemas.microsoft.com/office/drawing/2014/main" id="{76388298-1FD1-4C38-BBB7-67E727E8E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052" y="3754483"/>
            <a:ext cx="3399488" cy="24477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Prostokąt 6">
            <a:extLst>
              <a:ext uri="{FF2B5EF4-FFF2-40B4-BE49-F238E27FC236}">
                <a16:creationId xmlns="" xmlns:a16="http://schemas.microsoft.com/office/drawing/2014/main" id="{980BEDA2-0FDD-47D1-A19E-27567A29D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1685" y="4415893"/>
            <a:ext cx="369014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imprez niemasowe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 meczy   IV ligi piłki nożnej 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mecz     I ligi żużla </a:t>
            </a: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="" xmlns:a16="http://schemas.microsoft.com/office/drawing/2014/main" id="{B629AF5C-1371-46F2-9073-C262748C3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1685" y="2761988"/>
            <a:ext cx="39243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meczów  I ligi  piłki nożnej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 mecze     IV ligi piłki nożnej </a:t>
            </a: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meczów  I ligi żużla </a:t>
            </a: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meczów   piłki ręcznej</a:t>
            </a:r>
          </a:p>
        </p:txBody>
      </p:sp>
      <p:pic>
        <p:nvPicPr>
          <p:cNvPr id="62476" name="Picture 3" descr="C:\Users\dariusz.kuchcinski\Desktop\SDM-koncert-na-rynku-fot.-Artur-Gawle-1_imagelarge.jpg">
            <a:extLst>
              <a:ext uri="{FF2B5EF4-FFF2-40B4-BE49-F238E27FC236}">
                <a16:creationId xmlns="" xmlns:a16="http://schemas.microsoft.com/office/drawing/2014/main" id="{2222E7AE-3A67-47CA-910C-3D3E7C9DC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84" y="5000560"/>
            <a:ext cx="3690182" cy="16388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9405" name="AutoShape 5" descr="Znalezione obrazy dla zapytania tarnów żużel">
            <a:extLst>
              <a:ext uri="{FF2B5EF4-FFF2-40B4-BE49-F238E27FC236}">
                <a16:creationId xmlns="" xmlns:a16="http://schemas.microsoft.com/office/drawing/2014/main" id="{B511CA40-D811-4A73-B6AF-2D7C0F7BAF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59406" name="AutoShape 7" descr="Znalezione obrazy dla zapytania tarnów żużel">
            <a:extLst>
              <a:ext uri="{FF2B5EF4-FFF2-40B4-BE49-F238E27FC236}">
                <a16:creationId xmlns="" xmlns:a16="http://schemas.microsoft.com/office/drawing/2014/main" id="{8F2FBEC9-1480-4BB3-8D24-35D557C04A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pic>
        <p:nvPicPr>
          <p:cNvPr id="62479" name="Picture 8" descr="C:\Users\dariusz.kuchcinski\Desktop\pobrane.jpg">
            <a:extLst>
              <a:ext uri="{FF2B5EF4-FFF2-40B4-BE49-F238E27FC236}">
                <a16:creationId xmlns="" xmlns:a16="http://schemas.microsoft.com/office/drawing/2014/main" id="{EE3BABDC-A320-4EAE-AB1F-B7F4B1A73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175" y="1582776"/>
            <a:ext cx="3141241" cy="17575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3" name="Prostokąt 22">
            <a:extLst>
              <a:ext uri="{FF2B5EF4-FFF2-40B4-BE49-F238E27FC236}">
                <a16:creationId xmlns="" xmlns:a16="http://schemas.microsoft.com/office/drawing/2014/main" id="{2E80FB2B-52E6-456B-9F25-9359B2F4B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4362" y="5740533"/>
            <a:ext cx="52182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0850" defTabSz="6286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286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286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286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286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588" algn="just">
              <a:spcBef>
                <a:spcPct val="0"/>
              </a:spcBef>
              <a:buNone/>
            </a:pPr>
            <a:r>
              <a:rPr lang="pl-PL" altLang="pl-PL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zabezpieczeń zgromadzeń publicznych</a:t>
            </a:r>
          </a:p>
          <a:p>
            <a:pPr marL="1588" algn="just">
              <a:spcBef>
                <a:spcPct val="0"/>
              </a:spcBef>
              <a:buNone/>
            </a:pPr>
            <a:r>
              <a:rPr lang="pl-PL" altLang="pl-PL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patroli zabezpieczających przejazd kibiców </a:t>
            </a:r>
          </a:p>
          <a:p>
            <a:pPr marL="1588" algn="just">
              <a:spcBef>
                <a:spcPct val="0"/>
              </a:spcBef>
              <a:buNone/>
            </a:pPr>
            <a:r>
              <a:rPr lang="pl-PL" altLang="pl-PL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zabezpieczeń delegacji rządowych</a:t>
            </a: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Bildergebnis für TARNÓW arena jaskółka">
            <a:extLst>
              <a:ext uri="{FF2B5EF4-FFF2-40B4-BE49-F238E27FC236}">
                <a16:creationId xmlns="" xmlns:a16="http://schemas.microsoft.com/office/drawing/2014/main" id="{C86E7CB5-C1EE-48EE-B925-84A26353E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61" y="2689538"/>
            <a:ext cx="3927781" cy="21298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Prostokąt 1"/>
          <p:cNvSpPr/>
          <p:nvPr/>
        </p:nvSpPr>
        <p:spPr>
          <a:xfrm>
            <a:off x="361831" y="2256921"/>
            <a:ext cx="4619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0"/>
              </a:spcBef>
              <a:buNone/>
            </a:pPr>
            <a:r>
              <a:rPr lang="pl-PL" altLang="pl-PL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masowe imprezy artystyczno-rozrywkowe</a:t>
            </a:r>
            <a:endParaRPr lang="pl-PL" alt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Nawias klamrowy zamykający 20">
            <a:extLst>
              <a:ext uri="{FF2B5EF4-FFF2-40B4-BE49-F238E27FC236}">
                <a16:creationId xmlns="" xmlns:a16="http://schemas.microsoft.com/office/drawing/2014/main" id="{88DC0717-8A3F-4706-B7B2-F71A410BA537}"/>
              </a:ext>
            </a:extLst>
          </p:cNvPr>
          <p:cNvSpPr/>
          <p:nvPr/>
        </p:nvSpPr>
        <p:spPr>
          <a:xfrm rot="16200000">
            <a:off x="4967311" y="-417088"/>
            <a:ext cx="276481" cy="5299198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24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24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24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2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2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20" grpId="0"/>
      <p:bldP spid="23" grpId="0"/>
      <p:bldP spid="2" grpId="0"/>
      <p:bldP spid="2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pole tekstowe 12">
            <a:extLst>
              <a:ext uri="{FF2B5EF4-FFF2-40B4-BE49-F238E27FC236}">
                <a16:creationId xmlns="" xmlns:a16="http://schemas.microsoft.com/office/drawing/2014/main" id="{E5F30FFB-7697-4424-942A-A3FFB3645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397" y="1308232"/>
            <a:ext cx="583519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altLang="pl-PL" sz="3600" b="1" dirty="0">
                <a:latin typeface="Times New Roman" pitchFamily="18" charset="0"/>
                <a:cs typeface="Times New Roman" pitchFamily="18" charset="0"/>
              </a:rPr>
              <a:t>SŁUŻBA</a:t>
            </a:r>
          </a:p>
          <a:p>
            <a:pPr algn="ctr" eaLnBrk="1" hangingPunct="1">
              <a:defRPr/>
            </a:pPr>
            <a:r>
              <a:rPr lang="pl-PL" altLang="pl-PL" sz="3600" b="1" dirty="0">
                <a:latin typeface="Times New Roman" pitchFamily="18" charset="0"/>
                <a:cs typeface="Times New Roman" pitchFamily="18" charset="0"/>
              </a:rPr>
              <a:t>RUCHU DROGOWEGO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C092EF97-E406-4115-BC09-845122C36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21" y="2595500"/>
            <a:ext cx="2857143" cy="198095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3260C617-6E5D-41E0-BBDA-8901D82FD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157" y="4010267"/>
            <a:ext cx="4595586" cy="25815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362" name="Picture 2" descr="Ähnliches Foto">
            <a:extLst>
              <a:ext uri="{FF2B5EF4-FFF2-40B4-BE49-F238E27FC236}">
                <a16:creationId xmlns="" xmlns:a16="http://schemas.microsoft.com/office/drawing/2014/main" id="{D10240FC-6C67-4AB2-9120-77AAA7611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54" y="4010266"/>
            <a:ext cx="4595583" cy="25815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8701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pole tekstowe 6">
            <a:extLst>
              <a:ext uri="{FF2B5EF4-FFF2-40B4-BE49-F238E27FC236}">
                <a16:creationId xmlns="" xmlns:a16="http://schemas.microsoft.com/office/drawing/2014/main" id="{AEE2B28D-86F1-4BCA-B81E-6C0CC0D9E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92" y="3541435"/>
            <a:ext cx="98638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None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Miernik nr 16 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procentowy udział policjantów ruchu drogowego w ogólnopolskich działaniach  	   	           kontrolno-prewencyjnych na rzecz poprawy bezpieczeństwa w ruchu drogowym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="" xmlns:a16="http://schemas.microsoft.com/office/drawing/2014/main" id="{98B7256A-015E-4B26-8E5D-E9FE764348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439817"/>
              </p:ext>
            </p:extLst>
          </p:nvPr>
        </p:nvGraphicFramePr>
        <p:xfrm>
          <a:off x="2724435" y="4371544"/>
          <a:ext cx="6096000" cy="646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279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74725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oczekiwana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Zrealizowano w 2019 r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Stopień realizacji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138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pl-PL" sz="1800" b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65,7 %</a:t>
                      </a:r>
                      <a:endParaRPr lang="pl-PL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pl-PL" altLang="pl-PL" sz="1800" b="1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+ 5,7 %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pole tekstowe 6">
            <a:extLst>
              <a:ext uri="{FF2B5EF4-FFF2-40B4-BE49-F238E27FC236}">
                <a16:creationId xmlns="" xmlns:a16="http://schemas.microsoft.com/office/drawing/2014/main" id="{E2531115-91E1-4643-8C02-AC9D36741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240" y="2085873"/>
            <a:ext cx="983754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None/>
              <a:defRPr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Miernik nr 14 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Średniodobowa ilość policjantów ruchu drogowego, kierowanych do służby na drodze</a:t>
            </a:r>
          </a:p>
        </p:txBody>
      </p:sp>
      <p:graphicFrame>
        <p:nvGraphicFramePr>
          <p:cNvPr id="14" name="Tabela 13">
            <a:extLst>
              <a:ext uri="{FF2B5EF4-FFF2-40B4-BE49-F238E27FC236}">
                <a16:creationId xmlns="" xmlns:a16="http://schemas.microsoft.com/office/drawing/2014/main" id="{E822495B-E735-4B7F-B2F8-9B2D92C0C5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10283"/>
              </p:ext>
            </p:extLst>
          </p:nvPr>
        </p:nvGraphicFramePr>
        <p:xfrm>
          <a:off x="2715809" y="2703566"/>
          <a:ext cx="6096000" cy="646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279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74725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oczekiwana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Zrealizowano w 2019 r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Stopień realizacji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138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55 %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55,89</a:t>
                      </a:r>
                      <a:r>
                        <a:rPr lang="pl-PL" sz="18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pl-PL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pl-PL" altLang="pl-PL" sz="1800" b="1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+ 0,89 %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pole tekstowe 12">
            <a:extLst>
              <a:ext uri="{FF2B5EF4-FFF2-40B4-BE49-F238E27FC236}">
                <a16:creationId xmlns="" xmlns:a16="http://schemas.microsoft.com/office/drawing/2014/main" id="{71E0302E-CE3B-4908-BF4E-D53138555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508" y="641831"/>
            <a:ext cx="105242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PRIORYTETY  REALIZOWANE  W  2019  ROKU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ZWIĄZANE  Z  CELAMI  WYTYCZONYMI  PRZEZ  KGP</a:t>
            </a:r>
          </a:p>
        </p:txBody>
      </p:sp>
      <p:sp>
        <p:nvSpPr>
          <p:cNvPr id="7" name="pole tekstowe 4">
            <a:extLst>
              <a:ext uri="{FF2B5EF4-FFF2-40B4-BE49-F238E27FC236}">
                <a16:creationId xmlns="" xmlns:a16="http://schemas.microsoft.com/office/drawing/2014/main" id="{BF06C0EE-1A9E-417E-9D6A-97308106C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389" y="5194303"/>
            <a:ext cx="8640763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pl-PL" sz="1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Miernik </a:t>
            </a:r>
            <a:r>
              <a:rPr lang="pl-PL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Czas pracy kierowcy</a:t>
            </a: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="" xmlns:a16="http://schemas.microsoft.com/office/drawing/2014/main" id="{47D3A61F-EC3C-4DEB-A58E-E5A7D6DD3E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868925"/>
              </p:ext>
            </p:extLst>
          </p:nvPr>
        </p:nvGraphicFramePr>
        <p:xfrm>
          <a:off x="2724616" y="5758912"/>
          <a:ext cx="6096000" cy="641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279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75038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oczekiwana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Zrealizowano w 2019 r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Stopień realizacji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6312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2 358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2 919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+ 561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425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  <p:bldP spid="13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pole tekstowe 6">
            <a:extLst>
              <a:ext uri="{FF2B5EF4-FFF2-40B4-BE49-F238E27FC236}">
                <a16:creationId xmlns="" xmlns:a16="http://schemas.microsoft.com/office/drawing/2014/main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514" y="1116946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Miasto Tarnów</a:t>
            </a:r>
          </a:p>
        </p:txBody>
      </p:sp>
      <p:sp>
        <p:nvSpPr>
          <p:cNvPr id="64520" name="pole tekstowe 2">
            <a:extLst>
              <a:ext uri="{FF2B5EF4-FFF2-40B4-BE49-F238E27FC236}">
                <a16:creationId xmlns="" xmlns:a16="http://schemas.microsoft.com/office/drawing/2014/main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334" y="4019555"/>
            <a:ext cx="4089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Autostrada A4 Bochnia, Brzesko</a:t>
            </a:r>
          </a:p>
        </p:txBody>
      </p:sp>
      <p:graphicFrame>
        <p:nvGraphicFramePr>
          <p:cNvPr id="14" name="Wykres 13">
            <a:extLst>
              <a:ext uri="{FF2B5EF4-FFF2-40B4-BE49-F238E27FC236}">
                <a16:creationId xmlns=""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951795"/>
              </p:ext>
            </p:extLst>
          </p:nvPr>
        </p:nvGraphicFramePr>
        <p:xfrm>
          <a:off x="853093" y="4371977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pole tekstowe 12">
            <a:extLst>
              <a:ext uri="{FF2B5EF4-FFF2-40B4-BE49-F238E27FC236}">
                <a16:creationId xmlns="" xmlns:a16="http://schemas.microsoft.com/office/drawing/2014/main" id="{944A79B4-E575-4BAA-A378-1516724CD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776" y="612122"/>
            <a:ext cx="28115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Wypadki</a:t>
            </a:r>
          </a:p>
        </p:txBody>
      </p:sp>
      <p:graphicFrame>
        <p:nvGraphicFramePr>
          <p:cNvPr id="11" name="Wykres 10">
            <a:extLst>
              <a:ext uri="{FF2B5EF4-FFF2-40B4-BE49-F238E27FC236}">
                <a16:creationId xmlns=""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606177"/>
              </p:ext>
            </p:extLst>
          </p:nvPr>
        </p:nvGraphicFramePr>
        <p:xfrm>
          <a:off x="853093" y="1516996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pole tekstowe 6">
            <a:extLst>
              <a:ext uri="{FF2B5EF4-FFF2-40B4-BE49-F238E27FC236}">
                <a16:creationId xmlns="" xmlns:a16="http://schemas.microsoft.com/office/drawing/2014/main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046" y="1135342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Powiat Ziemski</a:t>
            </a:r>
          </a:p>
        </p:txBody>
      </p:sp>
      <p:sp>
        <p:nvSpPr>
          <p:cNvPr id="16" name="pole tekstowe 2">
            <a:extLst>
              <a:ext uri="{FF2B5EF4-FFF2-40B4-BE49-F238E27FC236}">
                <a16:creationId xmlns="" xmlns:a16="http://schemas.microsoft.com/office/drawing/2014/main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046" y="4037951"/>
            <a:ext cx="31321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RAZEM</a:t>
            </a:r>
          </a:p>
        </p:txBody>
      </p:sp>
      <p:graphicFrame>
        <p:nvGraphicFramePr>
          <p:cNvPr id="18" name="Wykres 17">
            <a:extLst>
              <a:ext uri="{FF2B5EF4-FFF2-40B4-BE49-F238E27FC236}">
                <a16:creationId xmlns=""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3445830"/>
              </p:ext>
            </p:extLst>
          </p:nvPr>
        </p:nvGraphicFramePr>
        <p:xfrm>
          <a:off x="6940627" y="1535392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Wykres 18">
            <a:extLst>
              <a:ext uri="{FF2B5EF4-FFF2-40B4-BE49-F238E27FC236}">
                <a16:creationId xmlns=""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8679200"/>
              </p:ext>
            </p:extLst>
          </p:nvPr>
        </p:nvGraphicFramePr>
        <p:xfrm>
          <a:off x="6940625" y="4419665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7377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1" grpId="0">
        <p:bldAsOne/>
      </p:bldGraphic>
      <p:bldGraphic spid="18" grpId="0">
        <p:bldAsOne/>
      </p:bldGraphic>
      <p:bldGraphic spid="19" grpId="0">
        <p:bldAsOne/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pole tekstowe 6">
            <a:extLst>
              <a:ext uri="{FF2B5EF4-FFF2-40B4-BE49-F238E27FC236}">
                <a16:creationId xmlns="" xmlns:a16="http://schemas.microsoft.com/office/drawing/2014/main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514" y="1116946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Miasto Tarnów</a:t>
            </a:r>
          </a:p>
        </p:txBody>
      </p:sp>
      <p:sp>
        <p:nvSpPr>
          <p:cNvPr id="64520" name="pole tekstowe 2">
            <a:extLst>
              <a:ext uri="{FF2B5EF4-FFF2-40B4-BE49-F238E27FC236}">
                <a16:creationId xmlns="" xmlns:a16="http://schemas.microsoft.com/office/drawing/2014/main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334" y="4019555"/>
            <a:ext cx="4089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Autostrada A4 Bochnia, Brzesko</a:t>
            </a:r>
          </a:p>
        </p:txBody>
      </p:sp>
      <p:graphicFrame>
        <p:nvGraphicFramePr>
          <p:cNvPr id="14" name="Wykres 13">
            <a:extLst>
              <a:ext uri="{FF2B5EF4-FFF2-40B4-BE49-F238E27FC236}">
                <a16:creationId xmlns=""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612874"/>
              </p:ext>
            </p:extLst>
          </p:nvPr>
        </p:nvGraphicFramePr>
        <p:xfrm>
          <a:off x="853093" y="4371977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pole tekstowe 12">
            <a:extLst>
              <a:ext uri="{FF2B5EF4-FFF2-40B4-BE49-F238E27FC236}">
                <a16:creationId xmlns="" xmlns:a16="http://schemas.microsoft.com/office/drawing/2014/main" id="{944A79B4-E575-4BAA-A378-1516724CD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776" y="612122"/>
            <a:ext cx="28115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Kolizje</a:t>
            </a:r>
          </a:p>
        </p:txBody>
      </p:sp>
      <p:graphicFrame>
        <p:nvGraphicFramePr>
          <p:cNvPr id="11" name="Wykres 10">
            <a:extLst>
              <a:ext uri="{FF2B5EF4-FFF2-40B4-BE49-F238E27FC236}">
                <a16:creationId xmlns=""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7600346"/>
              </p:ext>
            </p:extLst>
          </p:nvPr>
        </p:nvGraphicFramePr>
        <p:xfrm>
          <a:off x="853093" y="1516996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pole tekstowe 6">
            <a:extLst>
              <a:ext uri="{FF2B5EF4-FFF2-40B4-BE49-F238E27FC236}">
                <a16:creationId xmlns="" xmlns:a16="http://schemas.microsoft.com/office/drawing/2014/main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046" y="1135342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Powiat Ziemski</a:t>
            </a:r>
          </a:p>
        </p:txBody>
      </p:sp>
      <p:sp>
        <p:nvSpPr>
          <p:cNvPr id="16" name="pole tekstowe 2">
            <a:extLst>
              <a:ext uri="{FF2B5EF4-FFF2-40B4-BE49-F238E27FC236}">
                <a16:creationId xmlns="" xmlns:a16="http://schemas.microsoft.com/office/drawing/2014/main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046" y="4037951"/>
            <a:ext cx="31321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RAZEM</a:t>
            </a:r>
          </a:p>
        </p:txBody>
      </p:sp>
      <p:graphicFrame>
        <p:nvGraphicFramePr>
          <p:cNvPr id="18" name="Wykres 17">
            <a:extLst>
              <a:ext uri="{FF2B5EF4-FFF2-40B4-BE49-F238E27FC236}">
                <a16:creationId xmlns=""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6905226"/>
              </p:ext>
            </p:extLst>
          </p:nvPr>
        </p:nvGraphicFramePr>
        <p:xfrm>
          <a:off x="6940627" y="1535392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Wykres 18">
            <a:extLst>
              <a:ext uri="{FF2B5EF4-FFF2-40B4-BE49-F238E27FC236}">
                <a16:creationId xmlns=""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0837910"/>
              </p:ext>
            </p:extLst>
          </p:nvPr>
        </p:nvGraphicFramePr>
        <p:xfrm>
          <a:off x="6940625" y="4419665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8754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1" grpId="0">
        <p:bldAsOne/>
      </p:bldGraphic>
      <p:bldGraphic spid="18" grpId="0">
        <p:bldAsOne/>
      </p:bldGraphic>
      <p:bldGraphic spid="19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="" xmlns:a16="http://schemas.microsoft.com/office/drawing/2014/main" id="{0100B923-8DF3-44A1-B1BF-027CC6C805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3283989"/>
              </p:ext>
            </p:extLst>
          </p:nvPr>
        </p:nvGraphicFramePr>
        <p:xfrm>
          <a:off x="0" y="777766"/>
          <a:ext cx="12192000" cy="5906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644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pole tekstowe 6">
            <a:extLst>
              <a:ext uri="{FF2B5EF4-FFF2-40B4-BE49-F238E27FC236}">
                <a16:creationId xmlns="" xmlns:a16="http://schemas.microsoft.com/office/drawing/2014/main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514" y="1116946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Miasto Tarnów</a:t>
            </a:r>
          </a:p>
        </p:txBody>
      </p:sp>
      <p:sp>
        <p:nvSpPr>
          <p:cNvPr id="64520" name="pole tekstowe 2">
            <a:extLst>
              <a:ext uri="{FF2B5EF4-FFF2-40B4-BE49-F238E27FC236}">
                <a16:creationId xmlns="" xmlns:a16="http://schemas.microsoft.com/office/drawing/2014/main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334" y="4019555"/>
            <a:ext cx="4089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Autostrada A4 Bochnia, Brzesko</a:t>
            </a:r>
          </a:p>
        </p:txBody>
      </p:sp>
      <p:graphicFrame>
        <p:nvGraphicFramePr>
          <p:cNvPr id="14" name="Wykres 13">
            <a:extLst>
              <a:ext uri="{FF2B5EF4-FFF2-40B4-BE49-F238E27FC236}">
                <a16:creationId xmlns=""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4317346"/>
              </p:ext>
            </p:extLst>
          </p:nvPr>
        </p:nvGraphicFramePr>
        <p:xfrm>
          <a:off x="853093" y="4371977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pole tekstowe 12">
            <a:extLst>
              <a:ext uri="{FF2B5EF4-FFF2-40B4-BE49-F238E27FC236}">
                <a16:creationId xmlns="" xmlns:a16="http://schemas.microsoft.com/office/drawing/2014/main" id="{944A79B4-E575-4BAA-A378-1516724CD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776" y="612122"/>
            <a:ext cx="28115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Zabici</a:t>
            </a:r>
          </a:p>
        </p:txBody>
      </p:sp>
      <p:graphicFrame>
        <p:nvGraphicFramePr>
          <p:cNvPr id="11" name="Wykres 10">
            <a:extLst>
              <a:ext uri="{FF2B5EF4-FFF2-40B4-BE49-F238E27FC236}">
                <a16:creationId xmlns=""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4040462"/>
              </p:ext>
            </p:extLst>
          </p:nvPr>
        </p:nvGraphicFramePr>
        <p:xfrm>
          <a:off x="853093" y="1516996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pole tekstowe 6">
            <a:extLst>
              <a:ext uri="{FF2B5EF4-FFF2-40B4-BE49-F238E27FC236}">
                <a16:creationId xmlns="" xmlns:a16="http://schemas.microsoft.com/office/drawing/2014/main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046" y="1135342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Powiat Ziemski</a:t>
            </a:r>
          </a:p>
        </p:txBody>
      </p:sp>
      <p:sp>
        <p:nvSpPr>
          <p:cNvPr id="16" name="pole tekstowe 2">
            <a:extLst>
              <a:ext uri="{FF2B5EF4-FFF2-40B4-BE49-F238E27FC236}">
                <a16:creationId xmlns="" xmlns:a16="http://schemas.microsoft.com/office/drawing/2014/main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046" y="4037951"/>
            <a:ext cx="31321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RAZEM</a:t>
            </a:r>
          </a:p>
        </p:txBody>
      </p:sp>
      <p:graphicFrame>
        <p:nvGraphicFramePr>
          <p:cNvPr id="18" name="Wykres 17">
            <a:extLst>
              <a:ext uri="{FF2B5EF4-FFF2-40B4-BE49-F238E27FC236}">
                <a16:creationId xmlns=""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2270102"/>
              </p:ext>
            </p:extLst>
          </p:nvPr>
        </p:nvGraphicFramePr>
        <p:xfrm>
          <a:off x="6940627" y="1535392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Wykres 18">
            <a:extLst>
              <a:ext uri="{FF2B5EF4-FFF2-40B4-BE49-F238E27FC236}">
                <a16:creationId xmlns=""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1499308"/>
              </p:ext>
            </p:extLst>
          </p:nvPr>
        </p:nvGraphicFramePr>
        <p:xfrm>
          <a:off x="6940625" y="4419665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3022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1" grpId="0">
        <p:bldAsOne/>
      </p:bldGraphic>
      <p:bldGraphic spid="18" grpId="0">
        <p:bldAsOne/>
      </p:bldGraphic>
      <p:bldGraphic spid="19" grpId="0">
        <p:bldAsOne/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pole tekstowe 6">
            <a:extLst>
              <a:ext uri="{FF2B5EF4-FFF2-40B4-BE49-F238E27FC236}">
                <a16:creationId xmlns="" xmlns:a16="http://schemas.microsoft.com/office/drawing/2014/main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514" y="1116946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Miasto Tarnów</a:t>
            </a:r>
          </a:p>
        </p:txBody>
      </p:sp>
      <p:sp>
        <p:nvSpPr>
          <p:cNvPr id="64520" name="pole tekstowe 2">
            <a:extLst>
              <a:ext uri="{FF2B5EF4-FFF2-40B4-BE49-F238E27FC236}">
                <a16:creationId xmlns="" xmlns:a16="http://schemas.microsoft.com/office/drawing/2014/main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334" y="4019555"/>
            <a:ext cx="4089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Autostrada A4 Bochnia, Brzesko</a:t>
            </a:r>
          </a:p>
        </p:txBody>
      </p:sp>
      <p:graphicFrame>
        <p:nvGraphicFramePr>
          <p:cNvPr id="14" name="Wykres 13">
            <a:extLst>
              <a:ext uri="{FF2B5EF4-FFF2-40B4-BE49-F238E27FC236}">
                <a16:creationId xmlns=""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6339453"/>
              </p:ext>
            </p:extLst>
          </p:nvPr>
        </p:nvGraphicFramePr>
        <p:xfrm>
          <a:off x="853093" y="4371977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pole tekstowe 12">
            <a:extLst>
              <a:ext uri="{FF2B5EF4-FFF2-40B4-BE49-F238E27FC236}">
                <a16:creationId xmlns="" xmlns:a16="http://schemas.microsoft.com/office/drawing/2014/main" id="{944A79B4-E575-4BAA-A378-1516724CD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776" y="612122"/>
            <a:ext cx="28115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Ranni</a:t>
            </a:r>
          </a:p>
        </p:txBody>
      </p:sp>
      <p:graphicFrame>
        <p:nvGraphicFramePr>
          <p:cNvPr id="11" name="Wykres 10">
            <a:extLst>
              <a:ext uri="{FF2B5EF4-FFF2-40B4-BE49-F238E27FC236}">
                <a16:creationId xmlns=""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2695358"/>
              </p:ext>
            </p:extLst>
          </p:nvPr>
        </p:nvGraphicFramePr>
        <p:xfrm>
          <a:off x="853093" y="1516996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pole tekstowe 6">
            <a:extLst>
              <a:ext uri="{FF2B5EF4-FFF2-40B4-BE49-F238E27FC236}">
                <a16:creationId xmlns="" xmlns:a16="http://schemas.microsoft.com/office/drawing/2014/main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046" y="1135342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Powiat Ziemski</a:t>
            </a:r>
          </a:p>
        </p:txBody>
      </p:sp>
      <p:sp>
        <p:nvSpPr>
          <p:cNvPr id="16" name="pole tekstowe 2">
            <a:extLst>
              <a:ext uri="{FF2B5EF4-FFF2-40B4-BE49-F238E27FC236}">
                <a16:creationId xmlns="" xmlns:a16="http://schemas.microsoft.com/office/drawing/2014/main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046" y="4037951"/>
            <a:ext cx="31321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RAZEM</a:t>
            </a:r>
          </a:p>
        </p:txBody>
      </p:sp>
      <p:graphicFrame>
        <p:nvGraphicFramePr>
          <p:cNvPr id="18" name="Wykres 17">
            <a:extLst>
              <a:ext uri="{FF2B5EF4-FFF2-40B4-BE49-F238E27FC236}">
                <a16:creationId xmlns=""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1612501"/>
              </p:ext>
            </p:extLst>
          </p:nvPr>
        </p:nvGraphicFramePr>
        <p:xfrm>
          <a:off x="6940627" y="1535392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Wykres 18">
            <a:extLst>
              <a:ext uri="{FF2B5EF4-FFF2-40B4-BE49-F238E27FC236}">
                <a16:creationId xmlns=""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7932411"/>
              </p:ext>
            </p:extLst>
          </p:nvPr>
        </p:nvGraphicFramePr>
        <p:xfrm>
          <a:off x="6940625" y="4419665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7405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1" grpId="0">
        <p:bldAsOne/>
      </p:bldGraphic>
      <p:bldGraphic spid="18" grpId="0">
        <p:bldAsOne/>
      </p:bldGraphic>
      <p:bldGraphic spid="19" grpId="0">
        <p:bldAsOne/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pole tekstowe 6">
            <a:extLst>
              <a:ext uri="{FF2B5EF4-FFF2-40B4-BE49-F238E27FC236}">
                <a16:creationId xmlns="" xmlns:a16="http://schemas.microsoft.com/office/drawing/2014/main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0352" y="746125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Wypadki drogowe</a:t>
            </a:r>
          </a:p>
        </p:txBody>
      </p:sp>
      <p:sp>
        <p:nvSpPr>
          <p:cNvPr id="64518" name="pole tekstowe 3">
            <a:extLst>
              <a:ext uri="{FF2B5EF4-FFF2-40B4-BE49-F238E27FC236}">
                <a16:creationId xmlns="" xmlns:a16="http://schemas.microsoft.com/office/drawing/2014/main" id="{B24BED95-F4C5-42AD-91D8-361C258D3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6692" y="746125"/>
            <a:ext cx="2698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Kolizje drogowe</a:t>
            </a:r>
          </a:p>
        </p:txBody>
      </p:sp>
      <p:sp>
        <p:nvSpPr>
          <p:cNvPr id="64520" name="pole tekstowe 2">
            <a:extLst>
              <a:ext uri="{FF2B5EF4-FFF2-40B4-BE49-F238E27FC236}">
                <a16:creationId xmlns="" xmlns:a16="http://schemas.microsoft.com/office/drawing/2014/main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914" y="3843338"/>
            <a:ext cx="3132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Zabici</a:t>
            </a:r>
          </a:p>
        </p:txBody>
      </p:sp>
      <p:sp>
        <p:nvSpPr>
          <p:cNvPr id="64522" name="pole tekstowe 2">
            <a:extLst>
              <a:ext uri="{FF2B5EF4-FFF2-40B4-BE49-F238E27FC236}">
                <a16:creationId xmlns="" xmlns:a16="http://schemas.microsoft.com/office/drawing/2014/main" id="{E415ED3A-C8C7-4EB4-88AB-7EB14286C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7136" y="3843338"/>
            <a:ext cx="3168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Ranni</a:t>
            </a:r>
          </a:p>
        </p:txBody>
      </p:sp>
      <p:graphicFrame>
        <p:nvGraphicFramePr>
          <p:cNvPr id="4" name="Wykres 3">
            <a:extLst>
              <a:ext uri="{FF2B5EF4-FFF2-40B4-BE49-F238E27FC236}">
                <a16:creationId xmlns="" xmlns:a16="http://schemas.microsoft.com/office/drawing/2014/main" id="{D8DC6C0D-7C53-4E63-9C87-7A7787592E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4854698"/>
              </p:ext>
            </p:extLst>
          </p:nvPr>
        </p:nvGraphicFramePr>
        <p:xfrm>
          <a:off x="885630" y="1191883"/>
          <a:ext cx="4909820" cy="2560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Wykres 12">
            <a:extLst>
              <a:ext uri="{FF2B5EF4-FFF2-40B4-BE49-F238E27FC236}">
                <a16:creationId xmlns="" xmlns:a16="http://schemas.microsoft.com/office/drawing/2014/main" id="{6D0038AC-5703-498E-880B-BC6FF264AB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5531254"/>
              </p:ext>
            </p:extLst>
          </p:nvPr>
        </p:nvGraphicFramePr>
        <p:xfrm>
          <a:off x="6396551" y="1195387"/>
          <a:ext cx="4909820" cy="2560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Wykres 13">
            <a:extLst>
              <a:ext uri="{FF2B5EF4-FFF2-40B4-BE49-F238E27FC236}">
                <a16:creationId xmlns=""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4167197"/>
              </p:ext>
            </p:extLst>
          </p:nvPr>
        </p:nvGraphicFramePr>
        <p:xfrm>
          <a:off x="885630" y="4292600"/>
          <a:ext cx="4909820" cy="2560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Wykres 14">
            <a:extLst>
              <a:ext uri="{FF2B5EF4-FFF2-40B4-BE49-F238E27FC236}">
                <a16:creationId xmlns="" xmlns:a16="http://schemas.microsoft.com/office/drawing/2014/main" id="{6155EBB3-5F6B-4599-BE5A-C85CDF3EC2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8439053"/>
              </p:ext>
            </p:extLst>
          </p:nvPr>
        </p:nvGraphicFramePr>
        <p:xfrm>
          <a:off x="6396550" y="4243388"/>
          <a:ext cx="4909820" cy="2560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pole tekstowe 12">
            <a:extLst>
              <a:ext uri="{FF2B5EF4-FFF2-40B4-BE49-F238E27FC236}">
                <a16:creationId xmlns:a16="http://schemas.microsoft.com/office/drawing/2014/main" xmlns="" id="{944A79B4-E575-4BAA-A378-1516724CD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776" y="612122"/>
            <a:ext cx="28115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Podsumowanie</a:t>
            </a: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53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13" grpId="0">
        <p:bldAsOne/>
      </p:bldGraphic>
      <p:bldGraphic spid="14" grpId="0">
        <p:bldAsOne/>
      </p:bldGraphic>
      <p:bldGraphic spid="15" grpId="0">
        <p:bldAsOne/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ymbol zastępczy zawartości 3">
            <a:extLst>
              <a:ext uri="{FF2B5EF4-FFF2-40B4-BE49-F238E27FC236}">
                <a16:creationId xmlns="" xmlns:a16="http://schemas.microsoft.com/office/drawing/2014/main" id="{CEA9ED60-01A9-4471-9B6C-66B8F35E585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65288" y="1268414"/>
            <a:ext cx="8786812" cy="2071687"/>
          </a:xfrm>
        </p:spPr>
        <p:txBody>
          <a:bodyPr/>
          <a:lstStyle/>
          <a:p>
            <a:pPr marL="0" indent="0" algn="just" defTabSz="912813">
              <a:buNone/>
            </a:pPr>
            <a:r>
              <a:rPr lang="pl-PL" altLang="pl-PL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66565" name="pole tekstowe 12">
            <a:extLst>
              <a:ext uri="{FF2B5EF4-FFF2-40B4-BE49-F238E27FC236}">
                <a16:creationId xmlns="" xmlns:a16="http://schemas.microsoft.com/office/drawing/2014/main" id="{912BD824-ABDC-4E9A-B671-DB8DE4E4E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565943"/>
            <a:ext cx="7956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Wypadki i kolizje </a:t>
            </a:r>
          </a:p>
        </p:txBody>
      </p:sp>
      <p:sp>
        <p:nvSpPr>
          <p:cNvPr id="50245" name="pole tekstowe 3">
            <a:extLst>
              <a:ext uri="{FF2B5EF4-FFF2-40B4-BE49-F238E27FC236}">
                <a16:creationId xmlns="" xmlns:a16="http://schemas.microsoft.com/office/drawing/2014/main" id="{36B3D916-335B-4FBD-BD1C-63AB4F20D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899" y="3972571"/>
            <a:ext cx="33755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spowodowane przez pieszych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="" xmlns:a16="http://schemas.microsoft.com/office/drawing/2014/main" id="{972F6095-0393-495D-9044-1296CA956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099083"/>
              </p:ext>
            </p:extLst>
          </p:nvPr>
        </p:nvGraphicFramePr>
        <p:xfrm>
          <a:off x="1739900" y="1900884"/>
          <a:ext cx="9211305" cy="1574799"/>
        </p:xfrm>
        <a:graphic>
          <a:graphicData uri="http://schemas.openxmlformats.org/drawingml/2006/table">
            <a:tbl>
              <a:tblPr/>
              <a:tblGrid>
                <a:gridCol w="35647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538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538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389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286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tendencja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391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Wypadki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14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391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Zabici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- 5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391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Ranni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4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Kolizje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2119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2340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+ 221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="" xmlns:a16="http://schemas.microsoft.com/office/drawing/2014/main" id="{CF6FDDB3-06B6-43AA-A00C-5E84A1602C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281433"/>
              </p:ext>
            </p:extLst>
          </p:nvPr>
        </p:nvGraphicFramePr>
        <p:xfrm>
          <a:off x="1739899" y="4440737"/>
          <a:ext cx="9211305" cy="1624013"/>
        </p:xfrm>
        <a:graphic>
          <a:graphicData uri="http://schemas.openxmlformats.org/drawingml/2006/table">
            <a:tbl>
              <a:tblPr/>
              <a:tblGrid>
                <a:gridCol w="35647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538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538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3889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tendencja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3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Wypadki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Zabici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+ 2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3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Ranni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- 3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3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Kolizje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+ 3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3308433A-3BB3-4327-BBC8-D7221D615D02}"/>
              </a:ext>
            </a:extLst>
          </p:cNvPr>
          <p:cNvSpPr/>
          <p:nvPr/>
        </p:nvSpPr>
        <p:spPr>
          <a:xfrm>
            <a:off x="1739899" y="1384564"/>
            <a:ext cx="35589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altLang="pl-PL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spowodowane przez kierujących</a:t>
            </a:r>
          </a:p>
        </p:txBody>
      </p:sp>
    </p:spTree>
    <p:extLst>
      <p:ext uri="{BB962C8B-B14F-4D97-AF65-F5344CB8AC3E}">
        <p14:creationId xmlns:p14="http://schemas.microsoft.com/office/powerpoint/2010/main" val="393931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45" grpId="0"/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pole tekstowe 1">
            <a:extLst>
              <a:ext uri="{FF2B5EF4-FFF2-40B4-BE49-F238E27FC236}">
                <a16:creationId xmlns="" xmlns:a16="http://schemas.microsoft.com/office/drawing/2014/main" id="{08E9BDF9-8B87-414E-9A18-E0EBB3ED4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694" y="4159669"/>
            <a:ext cx="4681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spowodowanych przez pieszych </a:t>
            </a:r>
          </a:p>
        </p:txBody>
      </p:sp>
      <p:sp>
        <p:nvSpPr>
          <p:cNvPr id="51204" name="pole tekstowe 5">
            <a:extLst>
              <a:ext uri="{FF2B5EF4-FFF2-40B4-BE49-F238E27FC236}">
                <a16:creationId xmlns="" xmlns:a16="http://schemas.microsoft.com/office/drawing/2014/main" id="{C406CDA3-FB17-487C-A072-CD65777FE1F6}"/>
              </a:ext>
            </a:extLst>
          </p:cNvPr>
          <p:cNvSpPr txBox="1">
            <a:spLocks/>
          </p:cNvSpPr>
          <p:nvPr/>
        </p:nvSpPr>
        <p:spPr bwMode="auto">
          <a:xfrm>
            <a:off x="1665288" y="6418094"/>
            <a:ext cx="2663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7200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nawiasach przedstawiono dane z 2018 r. </a:t>
            </a:r>
            <a:endParaRPr lang="pl-PL" altLang="pl-PL" sz="1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89" name="pole tekstowe 12">
            <a:extLst>
              <a:ext uri="{FF2B5EF4-FFF2-40B4-BE49-F238E27FC236}">
                <a16:creationId xmlns="" xmlns:a16="http://schemas.microsoft.com/office/drawing/2014/main" id="{8E41F535-9E1F-434D-B574-558BD23EE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930" y="563062"/>
            <a:ext cx="7956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Przyczyny zdarzeń drogowych </a:t>
            </a:r>
          </a:p>
        </p:txBody>
      </p:sp>
      <p:sp>
        <p:nvSpPr>
          <p:cNvPr id="51301" name="pole tekstowe 2">
            <a:extLst>
              <a:ext uri="{FF2B5EF4-FFF2-40B4-BE49-F238E27FC236}">
                <a16:creationId xmlns="" xmlns:a16="http://schemas.microsoft.com/office/drawing/2014/main" id="{9167CAA8-DE2B-4465-8362-5FE328FD1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694" y="1268414"/>
            <a:ext cx="468153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spowodowanych przez kierujących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 dirty="0"/>
          </a:p>
        </p:txBody>
      </p:sp>
      <p:graphicFrame>
        <p:nvGraphicFramePr>
          <p:cNvPr id="10" name="Tabela 9">
            <a:extLst>
              <a:ext uri="{FF2B5EF4-FFF2-40B4-BE49-F238E27FC236}">
                <a16:creationId xmlns="" xmlns:a16="http://schemas.microsoft.com/office/drawing/2014/main" id="{3F5013D8-74E5-4CFC-A7FF-CA9FC8E671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159532"/>
              </p:ext>
            </p:extLst>
          </p:nvPr>
        </p:nvGraphicFramePr>
        <p:xfrm>
          <a:off x="1105209" y="4525087"/>
          <a:ext cx="10016509" cy="1788400"/>
        </p:xfrm>
        <a:graphic>
          <a:graphicData uri="http://schemas.openxmlformats.org/drawingml/2006/table">
            <a:tbl>
              <a:tblPr/>
              <a:tblGrid>
                <a:gridCol w="52551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9034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9034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9034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9034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3782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 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4448" marR="44448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zdarzenia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wypadki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zabici 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ranni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808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wejście na jezdnię przed jadącym pojazdem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(11)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(2)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(2)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10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inne przyczyny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(5)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(1)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(</a:t>
                      </a:r>
                      <a:r>
                        <a:rPr kumimoji="0" lang="pl-PL" altLang="pl-P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(1)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808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wejście na przejście zza pojazdu, przeszkody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(0)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(0)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(0)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(0)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430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leżenie, siedzenie, klęczenie, stanie na jezdni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(</a:t>
                      </a:r>
                      <a:r>
                        <a:rPr kumimoji="0" lang="pl-PL" altLang="pl-P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(</a:t>
                      </a:r>
                      <a:r>
                        <a:rPr kumimoji="0" lang="pl-PL" altLang="pl-P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(0)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(1)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1" name="Tabela 10">
            <a:extLst>
              <a:ext uri="{FF2B5EF4-FFF2-40B4-BE49-F238E27FC236}">
                <a16:creationId xmlns="" xmlns:a16="http://schemas.microsoft.com/office/drawing/2014/main" id="{E6E97021-5C5E-499A-B265-AE3FD209AA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922865"/>
              </p:ext>
            </p:extLst>
          </p:nvPr>
        </p:nvGraphicFramePr>
        <p:xfrm>
          <a:off x="1068695" y="1553592"/>
          <a:ext cx="10053023" cy="2266143"/>
        </p:xfrm>
        <a:graphic>
          <a:graphicData uri="http://schemas.openxmlformats.org/drawingml/2006/table">
            <a:tbl>
              <a:tblPr/>
              <a:tblGrid>
                <a:gridCol w="50886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411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411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411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411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830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wypadki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zabici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ranni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kolizje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3513">
                <a:tc>
                  <a:txBody>
                    <a:bodyPr/>
                    <a:lstStyle/>
                    <a:p>
                      <a:r>
                        <a:rPr lang="pl-PL" sz="1600" b="0" dirty="0">
                          <a:latin typeface="Times New Roman" pitchFamily="18" charset="0"/>
                          <a:cs typeface="Times New Roman" pitchFamily="18" charset="0"/>
                        </a:rPr>
                        <a:t>nieustąpienie pierwszeństwa przejazdu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(28)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(31)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488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(430)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55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niedostosowanie prędkości do warunków ruchu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(30)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(8)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(29)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387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(356)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863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niezachowanie bezpiecznej odległości  między pojazdami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394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(378)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35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nieprawidłowe cofanie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pl-PL" altLang="pl-P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(216)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19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nieprawidłowe omijanie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pl-PL" altLang="pl-P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pl-PL" altLang="pl-P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pl-PL" altLang="pl-P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(132)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694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/>
      <p:bldP spid="5130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34" name="pole tekstowe 7">
            <a:extLst>
              <a:ext uri="{FF2B5EF4-FFF2-40B4-BE49-F238E27FC236}">
                <a16:creationId xmlns="" xmlns:a16="http://schemas.microsoft.com/office/drawing/2014/main" id="{13C6D219-6D50-440B-A826-1B1EEB551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1212" y="659830"/>
            <a:ext cx="8029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Nietrzeźwi kierujący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="" xmlns:a16="http://schemas.microsoft.com/office/drawing/2014/main" id="{E3D59D6A-3D63-4A68-B0A5-4C84BB85D3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02432"/>
              </p:ext>
            </p:extLst>
          </p:nvPr>
        </p:nvGraphicFramePr>
        <p:xfrm>
          <a:off x="2081211" y="4346089"/>
          <a:ext cx="8547344" cy="2337598"/>
        </p:xfrm>
        <a:graphic>
          <a:graphicData uri="http://schemas.openxmlformats.org/drawingml/2006/table">
            <a:tbl>
              <a:tblPr/>
              <a:tblGrid>
                <a:gridCol w="63239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234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098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Ogółem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53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art. 178a§1 kk    i     87§1 </a:t>
                      </a:r>
                      <a:r>
                        <a:rPr kumimoji="0" lang="pl-PL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kw</a:t>
                      </a:r>
                      <a:endParaRPr kumimoji="0" 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(pod wpływem alkoholu - pojazd mechaniczny)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614   (506)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53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art. 87§1a </a:t>
                      </a:r>
                      <a:r>
                        <a:rPr kumimoji="0" lang="pl-PL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kw</a:t>
                      </a: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i    87§ 2 </a:t>
                      </a:r>
                      <a:r>
                        <a:rPr kumimoji="0" lang="pl-PL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kw</a:t>
                      </a:r>
                      <a:endParaRPr kumimoji="0" 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(pod wpływem alkoholu – inny pojazd)</a:t>
                      </a:r>
                      <a:endParaRPr kumimoji="0" 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333   (433)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1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Łącznie  947  (939) 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Wykres 7">
            <a:extLst>
              <a:ext uri="{FF2B5EF4-FFF2-40B4-BE49-F238E27FC236}">
                <a16:creationId xmlns="" xmlns:a16="http://schemas.microsoft.com/office/drawing/2014/main" id="{207375F4-2F6A-4899-B227-BEB3E4190F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2303434"/>
              </p:ext>
            </p:extLst>
          </p:nvPr>
        </p:nvGraphicFramePr>
        <p:xfrm>
          <a:off x="2081211" y="659830"/>
          <a:ext cx="8029575" cy="4027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pole tekstowe 5">
            <a:extLst>
              <a:ext uri="{FF2B5EF4-FFF2-40B4-BE49-F238E27FC236}">
                <a16:creationId xmlns="" xmlns:a16="http://schemas.microsoft.com/office/drawing/2014/main" id="{15EB1841-F726-48EC-9DC8-2E1DA210C217}"/>
              </a:ext>
            </a:extLst>
          </p:cNvPr>
          <p:cNvSpPr txBox="1">
            <a:spLocks/>
          </p:cNvSpPr>
          <p:nvPr/>
        </p:nvSpPr>
        <p:spPr bwMode="auto">
          <a:xfrm>
            <a:off x="2081211" y="6394762"/>
            <a:ext cx="2663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7200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nawiasach przedstawiono dane z 2018 r. </a:t>
            </a:r>
            <a:endParaRPr lang="pl-PL" altLang="pl-PL" sz="1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66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ymbol zastępczy zawartości 3">
            <a:extLst>
              <a:ext uri="{FF2B5EF4-FFF2-40B4-BE49-F238E27FC236}">
                <a16:creationId xmlns="" xmlns:a16="http://schemas.microsoft.com/office/drawing/2014/main" id="{68B7415E-620B-492B-B633-C933A21BE15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65288" y="1268414"/>
            <a:ext cx="8786812" cy="2071687"/>
          </a:xfrm>
        </p:spPr>
        <p:txBody>
          <a:bodyPr/>
          <a:lstStyle/>
          <a:p>
            <a:pPr marL="0" indent="0" algn="just" defTabSz="912813">
              <a:buNone/>
            </a:pPr>
            <a:r>
              <a:rPr lang="pl-PL" altLang="pl-PL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69635" name="pole tekstowe 1">
            <a:extLst>
              <a:ext uri="{FF2B5EF4-FFF2-40B4-BE49-F238E27FC236}">
                <a16:creationId xmlns="" xmlns:a16="http://schemas.microsoft.com/office/drawing/2014/main" id="{B28887A0-CEEE-4C2D-A7BA-BAC2E99AE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288" y="4383770"/>
            <a:ext cx="8497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spowodowane przez nietrzeźwych kierujących</a:t>
            </a:r>
          </a:p>
        </p:txBody>
      </p:sp>
      <p:sp>
        <p:nvSpPr>
          <p:cNvPr id="69637" name="pole tekstowe 12">
            <a:extLst>
              <a:ext uri="{FF2B5EF4-FFF2-40B4-BE49-F238E27FC236}">
                <a16:creationId xmlns="" xmlns:a16="http://schemas.microsoft.com/office/drawing/2014/main" id="{59C68A1A-964E-4632-B42D-68CA07062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696262"/>
            <a:ext cx="7956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Wypadki i kolizje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="" xmlns:a16="http://schemas.microsoft.com/office/drawing/2014/main" id="{9B902C1F-E3A9-4200-8CAB-592C227A4C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152458"/>
              </p:ext>
            </p:extLst>
          </p:nvPr>
        </p:nvGraphicFramePr>
        <p:xfrm>
          <a:off x="1688421" y="2298702"/>
          <a:ext cx="8675456" cy="1559211"/>
        </p:xfrm>
        <a:graphic>
          <a:graphicData uri="http://schemas.openxmlformats.org/drawingml/2006/table">
            <a:tbl>
              <a:tblPr/>
              <a:tblGrid>
                <a:gridCol w="33573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634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634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9120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1704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tendencja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24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Wypadki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24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Zabici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24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Ranni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551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Kolizje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="" xmlns:a16="http://schemas.microsoft.com/office/drawing/2014/main" id="{C2BB1BA4-8EF4-4EDC-A67A-DDAB13B5FE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682291"/>
              </p:ext>
            </p:extLst>
          </p:nvPr>
        </p:nvGraphicFramePr>
        <p:xfrm>
          <a:off x="1688421" y="5002217"/>
          <a:ext cx="8693829" cy="976313"/>
        </p:xfrm>
        <a:graphic>
          <a:graphicData uri="http://schemas.openxmlformats.org/drawingml/2006/table">
            <a:tbl>
              <a:tblPr/>
              <a:tblGrid>
                <a:gridCol w="34252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057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925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702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 </a:t>
                      </a:r>
                      <a:endParaRPr kumimoji="0" lang="pl-PL" altLang="pl-P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tendencja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3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Wypadki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Kolizje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-8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B3C1A2D1-275B-4062-B4AA-D6CD40446139}"/>
              </a:ext>
            </a:extLst>
          </p:cNvPr>
          <p:cNvSpPr/>
          <p:nvPr/>
        </p:nvSpPr>
        <p:spPr>
          <a:xfrm>
            <a:off x="1665288" y="1674071"/>
            <a:ext cx="57230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altLang="pl-PL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spowodowane przez nietrzeźwych uczestników ruchu</a:t>
            </a:r>
          </a:p>
        </p:txBody>
      </p:sp>
    </p:spTree>
    <p:extLst>
      <p:ext uri="{BB962C8B-B14F-4D97-AF65-F5344CB8AC3E}">
        <p14:creationId xmlns:p14="http://schemas.microsoft.com/office/powerpoint/2010/main" val="385140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/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>
            <a:extLst>
              <a:ext uri="{FF2B5EF4-FFF2-40B4-BE49-F238E27FC236}">
                <a16:creationId xmlns="" xmlns:a16="http://schemas.microsoft.com/office/drawing/2014/main" id="{A64C7909-7E50-429C-A7FF-EBD8A1F6B1DB}"/>
              </a:ext>
            </a:extLst>
          </p:cNvPr>
          <p:cNvSpPr txBox="1">
            <a:spLocks/>
          </p:cNvSpPr>
          <p:nvPr/>
        </p:nvSpPr>
        <p:spPr>
          <a:xfrm>
            <a:off x="483093" y="635980"/>
            <a:ext cx="11225814" cy="12358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Kierujący, którzy przekroczyli dozwoloną prędkość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obszarze zabudowanym o ponad 50 km/h</a:t>
            </a:r>
            <a:r>
              <a:rPr lang="pl-PL" b="1" dirty="0"/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pl-PL" b="1" dirty="0"/>
          </a:p>
        </p:txBody>
      </p:sp>
      <p:graphicFrame>
        <p:nvGraphicFramePr>
          <p:cNvPr id="5" name="Wykres 4">
            <a:extLst>
              <a:ext uri="{FF2B5EF4-FFF2-40B4-BE49-F238E27FC236}">
                <a16:creationId xmlns="" xmlns:a16="http://schemas.microsoft.com/office/drawing/2014/main" id="{6564E7F6-E217-4ED4-B647-0356D3B8B4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1044161"/>
              </p:ext>
            </p:extLst>
          </p:nvPr>
        </p:nvGraphicFramePr>
        <p:xfrm>
          <a:off x="760207" y="1355463"/>
          <a:ext cx="10671585" cy="5126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1562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1253067" y="1772651"/>
            <a:ext cx="9829800" cy="423868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02920" indent="-45720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Wykonano 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ponad </a:t>
            </a:r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 tyś. 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badań na zawartość alkoholu  </a:t>
            </a:r>
          </a:p>
          <a:p>
            <a:pPr marL="502920" indent="-457200">
              <a:buFont typeface="Wingdings" panose="05000000000000000000" pitchFamily="2" charset="2"/>
              <a:buChar char="Ø"/>
            </a:pPr>
            <a:endParaRPr lang="pl-P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920" indent="-45720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Wyeliminowano </a:t>
            </a:r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947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nietrzeźwych kierujących</a:t>
            </a:r>
          </a:p>
          <a:p>
            <a:pPr marL="502920" indent="-457200">
              <a:buFont typeface="Wingdings" panose="05000000000000000000" pitchFamily="2" charset="2"/>
              <a:buChar char="Ø"/>
            </a:pPr>
            <a:endParaRPr lang="pl-P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920" indent="-45720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Wyeliminowano </a:t>
            </a:r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440 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piratów drogowych </a:t>
            </a:r>
            <a:r>
              <a:rPr lang="pl-PL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(50 km/h)</a:t>
            </a:r>
          </a:p>
          <a:p>
            <a:pPr marL="502920" indent="-457200">
              <a:buFont typeface="Wingdings" panose="05000000000000000000" pitchFamily="2" charset="2"/>
              <a:buChar char="Ø"/>
            </a:pPr>
            <a:endParaRPr lang="pl-P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920" indent="-45720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Zatrzymano </a:t>
            </a:r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827 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praw jazdy</a:t>
            </a:r>
            <a:endParaRPr lang="pl-PL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zawartości 2">
            <a:extLst>
              <a:ext uri="{FF2B5EF4-FFF2-40B4-BE49-F238E27FC236}">
                <a16:creationId xmlns="" xmlns:a16="http://schemas.microsoft.com/office/drawing/2014/main" id="{A64C7909-7E50-429C-A7FF-EBD8A1F6B1DB}"/>
              </a:ext>
            </a:extLst>
          </p:cNvPr>
          <p:cNvSpPr txBox="1">
            <a:spLocks/>
          </p:cNvSpPr>
          <p:nvPr/>
        </p:nvSpPr>
        <p:spPr>
          <a:xfrm>
            <a:off x="4318494" y="635980"/>
            <a:ext cx="3496240" cy="6179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skrócie …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43624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pole tekstowe 12">
            <a:extLst>
              <a:ext uri="{FF2B5EF4-FFF2-40B4-BE49-F238E27FC236}">
                <a16:creationId xmlns="" xmlns:a16="http://schemas.microsoft.com/office/drawing/2014/main" id="{484EBFED-8EC2-4EA8-830A-F325C8E96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234" y="594053"/>
            <a:ext cx="85895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PROFILAKTYKA W RUCHU DROGOWYM</a:t>
            </a:r>
          </a:p>
        </p:txBody>
      </p:sp>
      <p:pic>
        <p:nvPicPr>
          <p:cNvPr id="6" name="Picture 10" descr="http://tarnow.policja.gov.pl/sites/default/files/policja_wrd4_0.jpg">
            <a:extLst>
              <a:ext uri="{FF2B5EF4-FFF2-40B4-BE49-F238E27FC236}">
                <a16:creationId xmlns="" xmlns:a16="http://schemas.microsoft.com/office/drawing/2014/main" id="{52244A30-A6FA-4C07-B9FA-5AFEA3365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48" y="713939"/>
            <a:ext cx="5700805" cy="380417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Picture 8" descr="C:\Users\zofia.kukla\Desktop\zdjęcia\Odblaski\odblaskowa005.JPG">
            <a:extLst>
              <a:ext uri="{FF2B5EF4-FFF2-40B4-BE49-F238E27FC236}">
                <a16:creationId xmlns="" xmlns:a16="http://schemas.microsoft.com/office/drawing/2014/main" id="{6EFA2AFC-F36E-44EA-AEAF-352D526B2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553" y="778741"/>
            <a:ext cx="5409214" cy="422277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Picture 4" descr="C:\Users\zofia.kukla\Desktop\zdjęcia\Odblaski\odblaskowa012.JPG">
            <a:extLst>
              <a:ext uri="{FF2B5EF4-FFF2-40B4-BE49-F238E27FC236}">
                <a16:creationId xmlns="" xmlns:a16="http://schemas.microsoft.com/office/drawing/2014/main" id="{D75CA4A4-DD05-4634-8835-7836EA0DC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50" y="3325485"/>
            <a:ext cx="6040596" cy="372092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875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pole tekstowe 5">
            <a:extLst>
              <a:ext uri="{FF2B5EF4-FFF2-40B4-BE49-F238E27FC236}">
                <a16:creationId xmlns="" xmlns:a16="http://schemas.microsoft.com/office/drawing/2014/main" id="{69397274-FB7A-4E22-9956-17829BAB3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986" y="591602"/>
            <a:ext cx="6804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 dyscypliny 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="" xmlns:a16="http://schemas.microsoft.com/office/drawing/2014/main" id="{D3E76DC4-2F50-4F50-A923-C23355E29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11378"/>
              </p:ext>
            </p:extLst>
          </p:nvPr>
        </p:nvGraphicFramePr>
        <p:xfrm>
          <a:off x="570780" y="1468418"/>
          <a:ext cx="11050438" cy="4749969"/>
        </p:xfrm>
        <a:graphic>
          <a:graphicData uri="http://schemas.openxmlformats.org/drawingml/2006/table">
            <a:tbl>
              <a:tblPr/>
              <a:tblGrid>
                <a:gridCol w="7129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20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802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690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6706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51392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7719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222791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266952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Skargi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Stan dyscypliny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15577"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liczba skarg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liczba zarzutów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ilość skarg </a:t>
                      </a:r>
                      <a:r>
                        <a:rPr lang="pl-PL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potwierdzonych</a:t>
                      </a:r>
                      <a:r>
                        <a:rPr lang="pl-PL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/ilość zarzutów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postępowanie dyscyplinarne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rozmowa dyscyplinująca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3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ilość odstąpień od wszczęcia postępowania dyscyplinarnego                    lub przeprowadzonej rozmowy dyscyplinującej z uwagi na nałożenie MKK za popełnione wykroczenie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9235"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ogółem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sposób zakończenia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9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119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/ 4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– nagana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– uznano winnym, odstąpiono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    od wymierzenia kary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780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102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/ 2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– wyznaczenie</a:t>
                      </a:r>
                      <a:r>
                        <a:rPr lang="pl-PL" sz="1400" b="1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na niższe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b="1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    stanowisko służbowe</a:t>
                      </a:r>
                      <a:endParaRPr lang="pl-PL" sz="14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– uznano winnym, odstąpiono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    od wymierzenia kary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 – postępowań zawieszono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Prostokąt 1">
            <a:extLst>
              <a:ext uri="{FF2B5EF4-FFF2-40B4-BE49-F238E27FC236}">
                <a16:creationId xmlns="" xmlns:a16="http://schemas.microsoft.com/office/drawing/2014/main" id="{B09C01CF-9F70-4F6D-BCB9-A3FB754DB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957" y="670372"/>
            <a:ext cx="7794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PROFILAKTYKA  W RUCHU DROGOWYM  </a:t>
            </a:r>
          </a:p>
        </p:txBody>
      </p:sp>
      <p:sp>
        <p:nvSpPr>
          <p:cNvPr id="14340" name="Prostokąt 2">
            <a:extLst>
              <a:ext uri="{FF2B5EF4-FFF2-40B4-BE49-F238E27FC236}">
                <a16:creationId xmlns="" xmlns:a16="http://schemas.microsoft.com/office/drawing/2014/main" id="{F77C7712-66FF-493D-A0F3-4A7F903A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3324" y="1123762"/>
            <a:ext cx="655948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„Bezpiecznie z kulturą”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seminarium dla blisko 600 osób      w Centrum Sztuki Mościce we współpracy z Krajowym Centrum Bezpieczeństwa „Bezpiecznie - chce się żyć!”, prelekcja podczas której podkreślano najważniejsze elementy wpływające na bezpieczeństwo pieszych w regionie powiatu tarnowskiego. Do akcji przyłączył się „Kabaret pod </a:t>
            </a:r>
            <a:r>
              <a:rPr lang="pl-PL" alt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Wyrwigroszem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oraz dziennikarz Witold Odrobina z TVN Turbo</a:t>
            </a:r>
            <a:endParaRPr lang="pl-PL" alt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rostokąt 2">
            <a:extLst>
              <a:ext uri="{FF2B5EF4-FFF2-40B4-BE49-F238E27FC236}">
                <a16:creationId xmlns="" xmlns:a16="http://schemas.microsoft.com/office/drawing/2014/main" id="{51F568B8-3651-4060-BEAA-4FCBE7D0C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177" y="4130129"/>
            <a:ext cx="472037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„Bezpieczna droga do szkoły” 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nauka bezpiecznego poruszania się po drogach dla wszystkich dzieci    z klas pierwszych szkół podstawowych. Kierującym rozdawane były ulotki zachęcające do zwalniania przy szkołach, a dzieciom wręczano elementy odblaskowe.</a:t>
            </a:r>
          </a:p>
        </p:txBody>
      </p:sp>
      <p:pic>
        <p:nvPicPr>
          <p:cNvPr id="15362" name="Picture 2" descr="C:\Users\marek.bachara\Desktop\8_1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77" y="1123762"/>
            <a:ext cx="2312901" cy="1124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marek.bachara\Desktop\2_5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94" y="2361308"/>
            <a:ext cx="2323784" cy="1306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marek.bachara\Desktop\10_1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422" y="1121543"/>
            <a:ext cx="2047550" cy="2516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marek.bachara\Desktop\indek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667" y="1873293"/>
            <a:ext cx="792623" cy="792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marek.bachara\Desktop\PROFILAKTYKA_ZESTAWIENIA\PROFILAKTYKA_ogolne_materialy\2019_ODBLASKOWA_SZKOLA\Ilkowice_2019\DSC_15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978" y="3768531"/>
            <a:ext cx="2536570" cy="1320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marek.bachara\Desktop\PROFILAKTYKA_ZESTAWIENIA\PROFILAKTYKA_ogolne_materialy\MROWKA_BEZPIECZNA_DROGA_DO_SZKOLY\2019_09_18_PSB_Bezpieczna_droga_do_szkoly_z_Mrowka_BISKUPICE_RADLOWSKIE_i_NIEDOMICE\DSC_8436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761" y="3730794"/>
            <a:ext cx="1762266" cy="2640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marek.bachara\Desktop\PROFILAKTYKA_ZESTAWIENIA\PROFILAKTYKA_ogolne_materialy\2019_10_10_Niwka_SP\20191010_10214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978" y="5250553"/>
            <a:ext cx="2536570" cy="1233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marek.bachara\Desktop\PROFILAKTYKA_ZESTAWIENIA\PROFILAKTYKA_ogolne_materialy\2019_09_16_przedszkole_Zglobice_KRAINA_MARZEN\DSCF597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658" y="5253514"/>
            <a:ext cx="2076973" cy="126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C:\Users\marek.bachara\Desktop\05a4bd471638036a572c34be562c2fc0699976911587782861357244737917747010207744o - Kopi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54" y="3768531"/>
            <a:ext cx="2115977" cy="1259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01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Prostokąt 1">
            <a:extLst>
              <a:ext uri="{FF2B5EF4-FFF2-40B4-BE49-F238E27FC236}">
                <a16:creationId xmlns="" xmlns:a16="http://schemas.microsoft.com/office/drawing/2014/main" id="{B09C01CF-9F70-4F6D-BCB9-A3FB754DB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957" y="670372"/>
            <a:ext cx="7794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PROFILAKTYKA  W RUCHU DROGOWYM  </a:t>
            </a:r>
          </a:p>
        </p:txBody>
      </p:sp>
      <p:sp>
        <p:nvSpPr>
          <p:cNvPr id="14340" name="Prostokąt 2">
            <a:extLst>
              <a:ext uri="{FF2B5EF4-FFF2-40B4-BE49-F238E27FC236}">
                <a16:creationId xmlns="" xmlns:a16="http://schemas.microsoft.com/office/drawing/2014/main" id="{F77C7712-66FF-493D-A0F3-4A7F903A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3324" y="1123762"/>
            <a:ext cx="655948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„Bądź Bezpieczny Maluchu w Drogowym Ruchu” 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         na obiektach Szkoły Podstawowej nr 15 w Tarnowie           wraz z pracownikami MORD, uczniami XVI Liceum Ogólnokształcącego o profilu policyjnym przeprowadzono prelekcje, konkurencje na temat bezpieczeństwa w ruchu drogowym dla blisko pół tysiąca uczestników, w trakcie których został zaprezentowany policyjny sprzęt. </a:t>
            </a:r>
            <a:endParaRPr lang="pl-PL" alt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rostokąt 2">
            <a:extLst>
              <a:ext uri="{FF2B5EF4-FFF2-40B4-BE49-F238E27FC236}">
                <a16:creationId xmlns="" xmlns:a16="http://schemas.microsoft.com/office/drawing/2014/main" id="{51F568B8-3651-4060-BEAA-4FCBE7D0C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4840" y="3867993"/>
            <a:ext cx="620580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Uczestniczenie zarówno w rozpoczęciu, jak i zakończeniu sezonu motocyklowego. Podczas obydwu imprez                w których uczestniczyło ok. 2000 motocyklistów, prowadzono pogadanki z motocyklistami, rozdawane były ulotki promujące bezpieczeństwo w ruchu drogowym, zaprezentowane został pojazdy, sprzęt policyjny oraz popis sprawnościowej jazdy po torze przeszkód. </a:t>
            </a:r>
          </a:p>
        </p:txBody>
      </p:sp>
      <p:pic>
        <p:nvPicPr>
          <p:cNvPr id="14338" name="Picture 2" descr="C:\Users\marek.bachara\Desktop\PROFILAKTYKA_ZESTAWIENIA\PROFILAKTYKA_ogolne_materialy\2019_10_11_Festyn_MORD\3_1600x7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78" y="1211944"/>
            <a:ext cx="4802426" cy="2335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marek.bachara\Desktop\PROFILAKTYKA_ZESTAWIENIA\PROFILAKTYKA_ogolne_materialy\PROFILAKTYKA\2019_04_14_WATAHA\IMG-20200103-WA0052 - Kop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77" y="3982942"/>
            <a:ext cx="4802427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marek.bachara\Desktop\PROFILAKTYKA_ZESTAWIENIA\PROFILAKTYKA_ogolne_materialy\PROFILAKTYKA\2019_04_14_WATAHA\IMG-20200103-WA00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76" y="5481273"/>
            <a:ext cx="2181404" cy="11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marek.bachara\Desktop\PROFILAKTYKA_ZESTAWIENIA\PROFILAKTYKA_ogolne_materialy\PROFILAKTYKA\2019_04_14_WATAHA\IMG-20200103-WA0041 - Kopi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213" y="5486585"/>
            <a:ext cx="2302792" cy="114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10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pole tekstowe 2">
            <a:extLst>
              <a:ext uri="{FF2B5EF4-FFF2-40B4-BE49-F238E27FC236}">
                <a16:creationId xmlns="" xmlns:a16="http://schemas.microsoft.com/office/drawing/2014/main" id="{ABF4B3D7-F6F4-4DCF-B4AA-7F437A7E7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9762" y="1143226"/>
            <a:ext cx="58324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SŁUŻBA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LOGISTYCZNA</a:t>
            </a:r>
          </a:p>
        </p:txBody>
      </p:sp>
      <p:pic>
        <p:nvPicPr>
          <p:cNvPr id="15362" name="Picture 2" descr="Bildergebnis für policja logistyka">
            <a:extLst>
              <a:ext uri="{FF2B5EF4-FFF2-40B4-BE49-F238E27FC236}">
                <a16:creationId xmlns="" xmlns:a16="http://schemas.microsoft.com/office/drawing/2014/main" id="{30CCA15D-B534-4E24-AA71-D3433D587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86" y="3830061"/>
            <a:ext cx="4705165" cy="29407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364" name="Picture 4" descr="Ähnliches Foto">
            <a:extLst>
              <a:ext uri="{FF2B5EF4-FFF2-40B4-BE49-F238E27FC236}">
                <a16:creationId xmlns="" xmlns:a16="http://schemas.microsoft.com/office/drawing/2014/main" id="{72BBD26B-8880-426D-B414-26B06E82B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815" y="3848385"/>
            <a:ext cx="4705165" cy="29224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B2198E59-6602-44B3-ACB8-3468118AFA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14" y="2565524"/>
            <a:ext cx="2828571" cy="19809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pole tekstowe 12">
            <a:extLst>
              <a:ext uri="{FF2B5EF4-FFF2-40B4-BE49-F238E27FC236}">
                <a16:creationId xmlns="" xmlns:a16="http://schemas.microsoft.com/office/drawing/2014/main" id="{2D5EEB45-6704-44D6-A508-E215EC691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462" y="678656"/>
            <a:ext cx="9109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Środki oraz sprzęt pozyskany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przez Komendę Miejską Policji w Tarnowie w 2019 roku. </a:t>
            </a:r>
          </a:p>
        </p:txBody>
      </p:sp>
      <p:sp>
        <p:nvSpPr>
          <p:cNvPr id="46084" name="pole tekstowe 2">
            <a:extLst>
              <a:ext uri="{FF2B5EF4-FFF2-40B4-BE49-F238E27FC236}">
                <a16:creationId xmlns="" xmlns:a16="http://schemas.microsoft.com/office/drawing/2014/main" id="{5F7B3845-63C0-4C91-869B-BB80F5127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66" y="1716584"/>
            <a:ext cx="11075866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Łączna wartość środków finansowych i darowizn rzeczowych przekazanych tarnowskiej Policji </a:t>
            </a:r>
            <a:b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ramach wsparcia udzielonego przez samorząd lokalny w 2019 roku 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wynosi </a:t>
            </a:r>
            <a:r>
              <a:rPr lang="pl-PL" altLang="pl-PL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409.599,63</a:t>
            </a:r>
            <a:r>
              <a:rPr lang="pl-PL" altLang="pl-PL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 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tym: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do zakupu pojazdów służbowych w ramach projektu</a:t>
            </a:r>
            <a:r>
              <a:rPr lang="pl-PL" altLang="pl-PL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50% / 50 %</a:t>
            </a:r>
            <a:endParaRPr lang="pl-PL" altLang="pl-PL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nagrody pieniężne dla policjantów Komendy Miejskiej Policji w Tarnowie 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zakup materiałów budowlanych i dofinansowanie na wykonanie prac remontowych na obiektach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Komendy Miejskiej Policji w Tarnowie 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doposażenie funkcjonariuszy urządzenia postaci: alkomaty </a:t>
            </a:r>
            <a:r>
              <a:rPr lang="pl-PL" altLang="pl-PL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AlcoQuant</a:t>
            </a: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alkomaty </a:t>
            </a:r>
            <a:r>
              <a:rPr lang="pl-PL" altLang="pl-PL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iBlow</a:t>
            </a: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marki </a:t>
            </a:r>
            <a:r>
              <a:rPr lang="pl-PL" altLang="pl-PL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Promiler</a:t>
            </a: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waga elektroniczna, kamera wraz z oprzyrządowaniem  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doposażenie NGR i NGMP 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sfinansowanie zakupu sztandaru Komendy Miejskiej Policji w Tarnowie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12">
            <a:extLst>
              <a:ext uri="{FF2B5EF4-FFF2-40B4-BE49-F238E27FC236}">
                <a16:creationId xmlns="" xmlns:a16="http://schemas.microsoft.com/office/drawing/2014/main" id="{76E20FCE-4BB7-4B6B-A665-6F39694EA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462" y="665164"/>
            <a:ext cx="9109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Sprzęt łączności i informatyki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dostarczony przez KWP w Krakowie w 2019 roku</a:t>
            </a:r>
          </a:p>
        </p:txBody>
      </p:sp>
      <p:sp>
        <p:nvSpPr>
          <p:cNvPr id="67589" name="Prostokąt 1">
            <a:extLst>
              <a:ext uri="{FF2B5EF4-FFF2-40B4-BE49-F238E27FC236}">
                <a16:creationId xmlns="" xmlns:a16="http://schemas.microsoft.com/office/drawing/2014/main" id="{7FF28223-5525-4A60-8E96-7C2BC2040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4896" y="5712680"/>
            <a:ext cx="39020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wartość  94.691,05 zł</a:t>
            </a:r>
            <a:endParaRPr lang="pl-PL" altLang="pl-PL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2">
            <a:extLst>
              <a:ext uri="{FF2B5EF4-FFF2-40B4-BE49-F238E27FC236}">
                <a16:creationId xmlns="" xmlns:a16="http://schemas.microsoft.com/office/drawing/2014/main" id="{90460498-C616-427E-B678-BC12A49DE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462" y="1807020"/>
            <a:ext cx="4308922" cy="438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urządzenia wielofunkcyjne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aparaty telefoniczne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telefony IP</a:t>
            </a:r>
          </a:p>
          <a:p>
            <a:pPr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rejestratory rozmów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oprogramowanie komputerowe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telefony komórkowe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komputery przenośne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monitory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komputery PC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pl-PL" altLang="pl-PL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</a:pPr>
            <a:endParaRPr lang="pl-PL" altLang="pl-PL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82FC35E2-F74C-468D-85A1-D5A7C2BD48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52" t="2639" r="5493"/>
          <a:stretch/>
        </p:blipFill>
        <p:spPr>
          <a:xfrm>
            <a:off x="5756583" y="1804387"/>
            <a:ext cx="3240343" cy="2580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michal.fruzynski\Desktop\telef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283" y="2473664"/>
            <a:ext cx="2711450" cy="4049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13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9" grpId="0"/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pole tekstowe 1">
            <a:extLst>
              <a:ext uri="{FF2B5EF4-FFF2-40B4-BE49-F238E27FC236}">
                <a16:creationId xmlns="" xmlns:a16="http://schemas.microsoft.com/office/drawing/2014/main" id="{26BC7AE1-A31B-4ACA-AF7A-74548EE5D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932" y="603681"/>
            <a:ext cx="112361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Zakup floty transportowej w 2019 roku dla </a:t>
            </a:r>
          </a:p>
          <a:p>
            <a:pPr algn="ctr">
              <a:spcBef>
                <a:spcPct val="0"/>
              </a:spcBef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 w ramach projektu  50%/50%</a:t>
            </a:r>
          </a:p>
        </p:txBody>
      </p:sp>
      <p:sp>
        <p:nvSpPr>
          <p:cNvPr id="52227" name="pole tekstowe 2">
            <a:extLst>
              <a:ext uri="{FF2B5EF4-FFF2-40B4-BE49-F238E27FC236}">
                <a16:creationId xmlns="" xmlns:a16="http://schemas.microsoft.com/office/drawing/2014/main" id="{014A61C6-E53F-40FE-971D-983EF1DB6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106" y="1820094"/>
            <a:ext cx="11319029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roku 2019 garnizon tarnowski wzbogacił się o </a:t>
            </a:r>
            <a:r>
              <a:rPr lang="pl-PL" altLang="pl-PL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nowych samochodów służbowych 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jeden radiowóz oznakowany segment C (m-ki Kia </a:t>
            </a:r>
            <a:r>
              <a:rPr lang="pl-PL" alt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Sportage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dwa nieoznakowane segment D (VW </a:t>
            </a:r>
            <a:r>
              <a:rPr lang="pl-PL" alt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Caravelle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oraz             dwa radiowozy nieoznakowane segment C (Hyundai i30). Łącznie na ten cel wydatkowano kwotę :            </a:t>
            </a:r>
            <a:r>
              <a:rPr lang="pl-PL" altLang="pl-PL" sz="2800" b="1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244.000,00 zł.</a:t>
            </a:r>
            <a:r>
              <a:rPr lang="pl-PL" altLang="pl-PL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altLang="pl-PL" sz="24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Źródłem finansowania były środki finansowe przekazane przez samorządy lokalne oraz przez stronę policyjną w ramach projektu</a:t>
            </a:r>
            <a:r>
              <a:rPr lang="pl-PL" altLang="pl-PL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50% / 50 %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„Współuczestnictwo w zakupie radiowozów służbowych dla Policji”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39C79828-B9F6-4861-BA72-2090C0517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852" y="4424779"/>
            <a:ext cx="3856293" cy="2326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88305433-33BE-4923-BE95-F21FF5EEA7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044" y="4362716"/>
            <a:ext cx="3163771" cy="2369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C226ABA1-FBEA-42FE-9F3C-866CCCC11D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0" y="4452280"/>
            <a:ext cx="3437383" cy="2298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443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pole tekstowe 8">
            <a:extLst>
              <a:ext uri="{FF2B5EF4-FFF2-40B4-BE49-F238E27FC236}">
                <a16:creationId xmlns="" xmlns:a16="http://schemas.microsoft.com/office/drawing/2014/main" id="{341B99AA-404D-4E2E-A04B-83E71C083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844" y="1982740"/>
            <a:ext cx="11008311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Komenda Miejska Policji w Tarnowie w 2019 roku, niezależnie od dokonanych zakupów wspólnych, otrzymała także </a:t>
            </a:r>
            <a:r>
              <a:rPr lang="pl-PL" altLang="pl-PL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dwa pojazdy oznakowane m-ki VW T4</a:t>
            </a: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łącznej wartości </a:t>
            </a:r>
            <a:r>
              <a:rPr lang="pl-PL" alt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359.590,05 zł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także </a:t>
            </a:r>
          </a:p>
          <a:p>
            <a:pPr algn="ctr">
              <a:spcBef>
                <a:spcPct val="0"/>
              </a:spcBef>
              <a:buNone/>
            </a:pPr>
            <a:r>
              <a:rPr lang="pl-PL" altLang="pl-PL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jeden pojazd nieoznakowany m-ki Fiat </a:t>
            </a:r>
            <a:r>
              <a:rPr lang="pl-PL" altLang="pl-PL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Dooblo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wartości </a:t>
            </a:r>
            <a:r>
              <a:rPr lang="pl-PL" alt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67.035,00 zł</a:t>
            </a:r>
            <a:r>
              <a:rPr lang="pl-PL" alt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zakupów centralnych – finansowanych wyłącznie przez Policję. Łącznie na ten cel wydatkowano kwotę : </a:t>
            </a:r>
          </a:p>
          <a:p>
            <a:pPr algn="ctr">
              <a:spcBef>
                <a:spcPct val="0"/>
              </a:spcBef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2800" b="1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426.625,05 zł.</a:t>
            </a:r>
            <a:r>
              <a:rPr lang="pl-PL" altLang="pl-PL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altLang="pl-PL" sz="24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None/>
            </a:pPr>
            <a:endParaRPr lang="pl-PL" alt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27FC0B70-57F6-4AC8-A097-E7FF7DEC8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904" y="3798324"/>
            <a:ext cx="3026952" cy="26335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02383DE0-04D7-4896-B457-90A2CBDD37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884" y="3984510"/>
            <a:ext cx="4723356" cy="24473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pole tekstowe 1">
            <a:extLst>
              <a:ext uri="{FF2B5EF4-FFF2-40B4-BE49-F238E27FC236}">
                <a16:creationId xmlns="" xmlns:a16="http://schemas.microsoft.com/office/drawing/2014/main" id="{3D9EA9E3-4264-4BFA-87BF-78E034EC7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71" y="597895"/>
            <a:ext cx="1121985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Zakup floty transportowej w 2019 roku dla </a:t>
            </a:r>
          </a:p>
          <a:p>
            <a:pPr algn="ctr">
              <a:spcBef>
                <a:spcPct val="0"/>
              </a:spcBef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 w ramach zakupu centralnego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pole tekstowe 1">
            <a:extLst>
              <a:ext uri="{FF2B5EF4-FFF2-40B4-BE49-F238E27FC236}">
                <a16:creationId xmlns="" xmlns:a16="http://schemas.microsoft.com/office/drawing/2014/main" id="{26BC7AE1-A31B-4ACA-AF7A-74548EE5D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333" y="603681"/>
            <a:ext cx="106205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Wymiana taboru samochodowego w latach 2017-2019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BCF58CCA-12C0-44B0-99B8-D33242E70A99}"/>
              </a:ext>
            </a:extLst>
          </p:cNvPr>
          <p:cNvSpPr/>
          <p:nvPr/>
        </p:nvSpPr>
        <p:spPr>
          <a:xfrm>
            <a:off x="378065" y="1581609"/>
            <a:ext cx="110585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Komenda Miejska Policji w Tarnowie w latach 2017 – 2019 wymieniła 30 pojazdów służbowych : </a:t>
            </a:r>
          </a:p>
        </p:txBody>
      </p:sp>
      <p:graphicFrame>
        <p:nvGraphicFramePr>
          <p:cNvPr id="4" name="Tabela 5">
            <a:extLst>
              <a:ext uri="{FF2B5EF4-FFF2-40B4-BE49-F238E27FC236}">
                <a16:creationId xmlns="" xmlns:a16="http://schemas.microsoft.com/office/drawing/2014/main" id="{03F1831A-6BF5-4D78-8EE2-22AEDBEEA3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131744"/>
              </p:ext>
            </p:extLst>
          </p:nvPr>
        </p:nvGraphicFramePr>
        <p:xfrm>
          <a:off x="485331" y="1981719"/>
          <a:ext cx="11058580" cy="284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4645">
                  <a:extLst>
                    <a:ext uri="{9D8B030D-6E8A-4147-A177-3AD203B41FA5}">
                      <a16:colId xmlns="" xmlns:a16="http://schemas.microsoft.com/office/drawing/2014/main" val="3979117195"/>
                    </a:ext>
                  </a:extLst>
                </a:gridCol>
                <a:gridCol w="2764645">
                  <a:extLst>
                    <a:ext uri="{9D8B030D-6E8A-4147-A177-3AD203B41FA5}">
                      <a16:colId xmlns="" xmlns:a16="http://schemas.microsoft.com/office/drawing/2014/main" val="4276020388"/>
                    </a:ext>
                  </a:extLst>
                </a:gridCol>
                <a:gridCol w="2764645">
                  <a:extLst>
                    <a:ext uri="{9D8B030D-6E8A-4147-A177-3AD203B41FA5}">
                      <a16:colId xmlns="" xmlns:a16="http://schemas.microsoft.com/office/drawing/2014/main" val="2784810418"/>
                    </a:ext>
                  </a:extLst>
                </a:gridCol>
                <a:gridCol w="2764645">
                  <a:extLst>
                    <a:ext uri="{9D8B030D-6E8A-4147-A177-3AD203B41FA5}">
                      <a16:colId xmlns="" xmlns:a16="http://schemas.microsoft.com/office/drawing/2014/main" val="39932554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2017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2018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2019 rok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81386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radiowozy</a:t>
                      </a:r>
                    </a:p>
                    <a:p>
                      <a:r>
                        <a:rPr lang="pl-PL" dirty="0"/>
                        <a:t>oznakowane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4 – Opel astra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4 – Hyundai  i20</a:t>
                      </a:r>
                    </a:p>
                    <a:p>
                      <a:r>
                        <a:rPr lang="pl-PL" dirty="0"/>
                        <a:t>2 – Opel astra </a:t>
                      </a:r>
                    </a:p>
                    <a:p>
                      <a:r>
                        <a:rPr lang="pl-PL" altLang="pl-PL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– Toyota </a:t>
                      </a:r>
                      <a:r>
                        <a:rPr lang="pl-PL" altLang="pl-PL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Auris</a:t>
                      </a:r>
                      <a:endParaRPr lang="pl-PL" altLang="pl-PL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l-PL" altLang="pl-PL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– Kia </a:t>
                      </a:r>
                      <a:r>
                        <a:rPr lang="pl-PL" altLang="pl-PL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Ceed</a:t>
                      </a:r>
                      <a:r>
                        <a:rPr lang="pl-PL" altLang="pl-PL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1 – </a:t>
                      </a:r>
                      <a:r>
                        <a:rPr lang="pl-PL" altLang="pl-PL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Kia </a:t>
                      </a:r>
                      <a:r>
                        <a:rPr lang="pl-PL" altLang="pl-PL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Sportage</a:t>
                      </a:r>
                      <a:r>
                        <a:rPr lang="pl-PL" altLang="pl-PL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pl-PL" altLang="pl-PL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– VW T4</a:t>
                      </a:r>
                    </a:p>
                    <a:p>
                      <a:endParaRPr lang="pl-PL" altLang="pl-PL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37061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pojazdy</a:t>
                      </a:r>
                    </a:p>
                    <a:p>
                      <a:r>
                        <a:rPr lang="pl-PL" dirty="0"/>
                        <a:t>nieoznakowane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3 – Opel astra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1 – Hyundai  i20</a:t>
                      </a:r>
                    </a:p>
                    <a:p>
                      <a:r>
                        <a:rPr lang="pl-PL" dirty="0"/>
                        <a:t>4 – Opel astra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2 – </a:t>
                      </a:r>
                      <a:r>
                        <a:rPr lang="pl-PL" altLang="pl-PL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VW </a:t>
                      </a:r>
                      <a:r>
                        <a:rPr lang="pl-PL" altLang="pl-PL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Caravelle</a:t>
                      </a:r>
                      <a:endParaRPr lang="pl-PL" altLang="pl-PL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l-PL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– </a:t>
                      </a:r>
                      <a:r>
                        <a:rPr lang="pl-PL" altLang="pl-PL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Hyundai  i30</a:t>
                      </a:r>
                    </a:p>
                    <a:p>
                      <a:r>
                        <a:rPr lang="pl-PL" sz="1800" b="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– </a:t>
                      </a:r>
                      <a:r>
                        <a:rPr lang="pl-PL" altLang="pl-PL" sz="1800" b="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Fiat </a:t>
                      </a:r>
                      <a:r>
                        <a:rPr lang="pl-PL" altLang="pl-PL" sz="1800" b="0" u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Dooblo</a:t>
                      </a:r>
                      <a:r>
                        <a:rPr lang="pl-PL" altLang="pl-PL" sz="1800" b="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b="0" u="none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83450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RAZEM: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06440879"/>
                  </a:ext>
                </a:extLst>
              </a:tr>
            </a:tbl>
          </a:graphicData>
        </a:graphic>
      </p:graphicFrame>
      <p:pic>
        <p:nvPicPr>
          <p:cNvPr id="10" name="Picture 2" descr="C:\Users\maciej.kawa\Desktop\hyundai.jpg">
            <a:extLst>
              <a:ext uri="{FF2B5EF4-FFF2-40B4-BE49-F238E27FC236}">
                <a16:creationId xmlns="" xmlns:a16="http://schemas.microsoft.com/office/drawing/2014/main" id="{F9981860-E94F-4F33-BAD3-989CC1E12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4" y="4944237"/>
            <a:ext cx="2975598" cy="18388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maciej.kawa\Desktop\astra.png">
            <a:extLst>
              <a:ext uri="{FF2B5EF4-FFF2-40B4-BE49-F238E27FC236}">
                <a16:creationId xmlns="" xmlns:a16="http://schemas.microsoft.com/office/drawing/2014/main" id="{984622D1-3054-4EAF-9EEC-12E47EA94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253" y="4965956"/>
            <a:ext cx="3414477" cy="18388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C:\Users\maciej.kawa\Desktop\astran.png">
            <a:extLst>
              <a:ext uri="{FF2B5EF4-FFF2-40B4-BE49-F238E27FC236}">
                <a16:creationId xmlns="" xmlns:a16="http://schemas.microsoft.com/office/drawing/2014/main" id="{A7C5F55B-E93B-4A32-8151-B624AEA36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497" y="4944237"/>
            <a:ext cx="3375858" cy="18388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:\Users\maciej.kawa\Desktop\hybryda.jpg">
            <a:extLst>
              <a:ext uri="{FF2B5EF4-FFF2-40B4-BE49-F238E27FC236}">
                <a16:creationId xmlns="" xmlns:a16="http://schemas.microsoft.com/office/drawing/2014/main" id="{A50D1E88-5A64-489C-B991-57960B9A5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382" y="4965956"/>
            <a:ext cx="3858626" cy="17954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9B93FE8F-E960-4548-BE90-78626414A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200" y="4508500"/>
            <a:ext cx="82740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4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ŁĄCZNIE :   </a:t>
            </a:r>
            <a:r>
              <a:rPr lang="pl-PL" altLang="pl-PL" sz="6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972.615,73</a:t>
            </a:r>
            <a:r>
              <a:rPr lang="pl-PL" altLang="pl-PL" sz="4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zł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BB2BE7A7-033D-4450-A4F6-5E1E19B2C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943" y="1816839"/>
            <a:ext cx="9562114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Samorząd lokalny		 409.599,63 zł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Policja				        563.016,10 zł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pole tekstowe 12">
            <a:extLst>
              <a:ext uri="{FF2B5EF4-FFF2-40B4-BE49-F238E27FC236}">
                <a16:creationId xmlns="" xmlns:a16="http://schemas.microsoft.com/office/drawing/2014/main" id="{66395141-6AD1-49B7-97E9-773920953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9" y="630006"/>
            <a:ext cx="907256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Remonty w 2019 roku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Realizacja inwestycji remontowo-budowlanych w obiektach KMP w Tarnowie</a:t>
            </a: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="" xmlns:a16="http://schemas.microsoft.com/office/drawing/2014/main" id="{BC0A180D-3F7A-4DBD-B53B-879911AC798C}"/>
              </a:ext>
            </a:extLst>
          </p:cNvPr>
          <p:cNvSpPr txBox="1">
            <a:spLocks/>
          </p:cNvSpPr>
          <p:nvPr/>
        </p:nvSpPr>
        <p:spPr>
          <a:xfrm>
            <a:off x="1558926" y="1700213"/>
            <a:ext cx="9109075" cy="1331912"/>
          </a:xfrm>
          <a:prstGeom prst="rect">
            <a:avLst/>
          </a:prstGeom>
        </p:spPr>
        <p:txBody>
          <a:bodyPr/>
          <a:lstStyle/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sz="20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5E058093-561F-4C25-BFF9-5A9E131F5468}"/>
              </a:ext>
            </a:extLst>
          </p:cNvPr>
          <p:cNvSpPr/>
          <p:nvPr/>
        </p:nvSpPr>
        <p:spPr>
          <a:xfrm>
            <a:off x="887767" y="2366169"/>
            <a:ext cx="1041646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remont czterech pomieszczeń wydziału Kryminalnego Komendy Miejskiej Policji w Tarnowie (szpachlowanie, gipsowanie, malowanie pomieszczeń, wymiana podłóg panelowych, wymiana lamp oświetleniowych)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pl-PL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remont pomieszczenia służbowego psychologa policyjnego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pl-PL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remont siłowni Komendy Miejskiej Policji </a:t>
            </a:r>
            <a:endParaRPr lang="pl-PL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w </a:t>
            </a: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Tarnowie oraz </a:t>
            </a:r>
            <a:r>
              <a:rPr lang="pl-PL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zakup </a:t>
            </a: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sprzętu do </a:t>
            </a:r>
            <a:r>
              <a:rPr lang="pl-PL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ćwiczeń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wartości 25 000 zł. 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0" name="Picture 2" descr="C:\Users\michal.fruzynski\Desktop\do druku\IMG_55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229" y="5286613"/>
            <a:ext cx="1896848" cy="1422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ichal.fruzynski\Desktop\do druku\IMG_55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995" y="4345596"/>
            <a:ext cx="2679980" cy="2009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ichal.fruzynski\Desktop\do druku\IMG_55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534" y="3379652"/>
            <a:ext cx="2088155" cy="2784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ichal.fruzynski\Desktop\do druku\IMG_55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080" y="3988405"/>
            <a:ext cx="2045349" cy="2727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/>
          <p:cNvSpPr>
            <a:spLocks noGrp="1"/>
          </p:cNvSpPr>
          <p:nvPr>
            <p:ph type="subTitle" idx="1"/>
          </p:nvPr>
        </p:nvSpPr>
        <p:spPr>
          <a:xfrm>
            <a:off x="237067" y="1463493"/>
            <a:ext cx="8297332" cy="830974"/>
          </a:xfrm>
        </p:spPr>
        <p:txBody>
          <a:bodyPr>
            <a:noAutofit/>
          </a:bodyPr>
          <a:lstStyle/>
          <a:p>
            <a:pPr algn="l"/>
            <a:r>
              <a:rPr lang="pl-PL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Ogólnopolskie Zawody Policyjnych Patroli Rowerowych </a:t>
            </a:r>
            <a:r>
              <a:rPr lang="pl-PL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 miejsce „policyjny patrol rowerowy 2019 roku” to skład z Małopolski, w tym </a:t>
            </a:r>
            <a:r>
              <a:rPr lang="pl-PL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sierż.sztab</a:t>
            </a:r>
            <a:r>
              <a:rPr lang="pl-PL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Krzysztof  Winkowski</a:t>
            </a:r>
          </a:p>
          <a:p>
            <a:pPr algn="l"/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pole tekstowe 2">
            <a:extLst>
              <a:ext uri="{FF2B5EF4-FFF2-40B4-BE49-F238E27FC236}">
                <a16:creationId xmlns="" xmlns:a16="http://schemas.microsoft.com/office/drawing/2014/main" id="{D86179B6-1DBD-4714-BB84-131BAB896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7343" y="635017"/>
            <a:ext cx="89590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Sukcesy naszych Policjantów w zawodach w 2019 roku</a:t>
            </a:r>
          </a:p>
        </p:txBody>
      </p:sp>
      <p:pic>
        <p:nvPicPr>
          <p:cNvPr id="1026" name="Picture 2" descr="C:\Users\michal.fruzynski\Desktop\Bez tytuł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498" y="1361433"/>
            <a:ext cx="3602067" cy="21098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ichal.fruzynski\Desktop\Bez tytuł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40" y="4239087"/>
            <a:ext cx="3001960" cy="20686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michal.fruzynski\Desktop\Bez tytuł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24" y="4239087"/>
            <a:ext cx="2834240" cy="20686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ichal.fruzynski\Desktop\Bez tytuł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931" y="4239087"/>
            <a:ext cx="2763614" cy="20686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ichal.fruzynski\Desktop\Bez tytuł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548" y="3589867"/>
            <a:ext cx="2109403" cy="30908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79398" y="2979797"/>
            <a:ext cx="825500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Ogólnopolskie Zawody Służb Mundurowych w pływaniu </a:t>
            </a:r>
            <a:r>
              <a:rPr lang="pl-PL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złoty medal w stylu grzbietowym na dystansie 100 metrów, i srebrny na dystansie 50 metrów a także brązowy medal na 100 metrów w stylu klasycznym – mł.asp. Paulina </a:t>
            </a:r>
            <a:r>
              <a:rPr lang="pl-PL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Kalicka-Wantuch</a:t>
            </a:r>
            <a:endParaRPr lang="pl-PL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79398" y="2162538"/>
            <a:ext cx="781473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Ogólnopolskie Zawody Narciarskie dla funkcjonariuszy Policji </a:t>
            </a:r>
            <a:r>
              <a:rPr lang="pl-PL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 miejsce i tytuł najlepszego policyjnego narciarza 2019 roku – kom. Paweł Cudek</a:t>
            </a:r>
          </a:p>
        </p:txBody>
      </p:sp>
    </p:spTree>
    <p:extLst>
      <p:ext uri="{BB962C8B-B14F-4D97-AF65-F5344CB8AC3E}">
        <p14:creationId xmlns:p14="http://schemas.microsoft.com/office/powerpoint/2010/main" val="32709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pole tekstowe 12">
            <a:extLst>
              <a:ext uri="{FF2B5EF4-FFF2-40B4-BE49-F238E27FC236}">
                <a16:creationId xmlns="" xmlns:a16="http://schemas.microsoft.com/office/drawing/2014/main" id="{66395141-6AD1-49B7-97E9-773920953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6" y="630005"/>
            <a:ext cx="907256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Remonty w 2019 roku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Realizacja inwestycji remontowo-budowlanych w obiektach KMP w Tarnowie</a:t>
            </a: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="" xmlns:a16="http://schemas.microsoft.com/office/drawing/2014/main" id="{BC0A180D-3F7A-4DBD-B53B-879911AC798C}"/>
              </a:ext>
            </a:extLst>
          </p:cNvPr>
          <p:cNvSpPr txBox="1">
            <a:spLocks/>
          </p:cNvSpPr>
          <p:nvPr/>
        </p:nvSpPr>
        <p:spPr>
          <a:xfrm>
            <a:off x="1558926" y="1700213"/>
            <a:ext cx="9109075" cy="1331912"/>
          </a:xfrm>
          <a:prstGeom prst="rect">
            <a:avLst/>
          </a:prstGeom>
        </p:spPr>
        <p:txBody>
          <a:bodyPr/>
          <a:lstStyle/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sz="20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5E058093-561F-4C25-BFF9-5A9E131F5468}"/>
              </a:ext>
            </a:extLst>
          </p:cNvPr>
          <p:cNvSpPr/>
          <p:nvPr/>
        </p:nvSpPr>
        <p:spPr>
          <a:xfrm>
            <a:off x="893393" y="2366169"/>
            <a:ext cx="10440139" cy="3603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malowanie szpachlowanie sekretariatu Zastępców Komendanta Miejskiego Policji w Tarnowie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pl-PL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remont pomieszczeń Wydziału Postępowań Administracyjnych w Tarnowie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pl-PL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remont szatni dyżurnych Komendy Miejskiej Policji w Tarnowie</a:t>
            </a:r>
          </a:p>
          <a:p>
            <a:pPr marL="678180">
              <a:lnSpc>
                <a:spcPct val="115000"/>
              </a:lnSpc>
              <a:spcAft>
                <a:spcPts val="0"/>
              </a:spcAft>
            </a:pP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remonty dachów w Komendzie Miejskiej Policji w Tarnowie, Komisariacie Policji Tarnów-Centrum oraz Komisariacie Policji w Tuchowie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pl-PL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remont strzelnicy mobilnej Komendy Miejskiej Policji w Tarnowie</a:t>
            </a:r>
          </a:p>
        </p:txBody>
      </p:sp>
      <p:sp>
        <p:nvSpPr>
          <p:cNvPr id="5" name="Prostokąt 1">
            <a:extLst>
              <a:ext uri="{FF2B5EF4-FFF2-40B4-BE49-F238E27FC236}">
                <a16:creationId xmlns="" xmlns:a16="http://schemas.microsoft.com/office/drawing/2014/main" id="{AF998EEF-875E-41FA-85DC-14F37F767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1503" y="6050709"/>
            <a:ext cx="39020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wartość  58.200,00 zł</a:t>
            </a:r>
            <a:endParaRPr lang="pl-PL" altLang="pl-PL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48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Prostokąt 2">
            <a:extLst>
              <a:ext uri="{FF2B5EF4-FFF2-40B4-BE49-F238E27FC236}">
                <a16:creationId xmlns="" xmlns:a16="http://schemas.microsoft.com/office/drawing/2014/main" id="{C1899C59-E718-4855-AD3E-1C8102A87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6294" y="1373957"/>
            <a:ext cx="618856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800" dirty="0">
                <a:latin typeface="Times New Roman" pitchFamily="18" charset="0"/>
                <a:cs typeface="Times New Roman" pitchFamily="18" charset="0"/>
              </a:rPr>
              <a:t>Oddanie do użytku nowej siedziby </a:t>
            </a:r>
          </a:p>
          <a:p>
            <a:pPr algn="ctr">
              <a:spcBef>
                <a:spcPct val="0"/>
              </a:spcBef>
              <a:buNone/>
            </a:pPr>
            <a:r>
              <a:rPr lang="pl-PL" altLang="pl-PL" sz="2800" dirty="0">
                <a:latin typeface="Times New Roman" pitchFamily="18" charset="0"/>
                <a:cs typeface="Times New Roman" pitchFamily="18" charset="0"/>
              </a:rPr>
              <a:t>Komisariatu Policji w Żabnie </a:t>
            </a: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(styczeń 2019) </a:t>
            </a:r>
            <a:r>
              <a:rPr lang="pl-PL" altLang="pl-PL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7808038" y="2760133"/>
            <a:ext cx="3504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altLang="pl-PL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1.499.315,80 zł</a:t>
            </a:r>
            <a:r>
              <a:rPr lang="pl-PL" altLang="pl-PL" sz="4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C:\Users\michal.fruzynski\Desktop\Bez tytuł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1" y="2760133"/>
            <a:ext cx="6550287" cy="37173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34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Prostokąt 2">
            <a:extLst>
              <a:ext uri="{FF2B5EF4-FFF2-40B4-BE49-F238E27FC236}">
                <a16:creationId xmlns="" xmlns:a16="http://schemas.microsoft.com/office/drawing/2014/main" id="{C1899C59-E718-4855-AD3E-1C8102A87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8330" y="1351612"/>
            <a:ext cx="706041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rozstrzygnięcie przetargu i zakup dokumentacji projektowej nowej siedziby </a:t>
            </a:r>
            <a:b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Komisariatu Policji w Wojniczu 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(grudzień 2019) </a:t>
            </a: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8F0DCF5D-A85A-48DC-8715-9E3AC8D33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56" y="2187560"/>
            <a:ext cx="5605864" cy="4646026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8213370" y="3204017"/>
            <a:ext cx="28632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altLang="pl-PL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60.000,00 zł</a:t>
            </a:r>
            <a:r>
              <a:rPr lang="pl-PL" altLang="pl-PL" sz="4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9889E7E5-4417-43AD-9107-A70C9787A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95" y="3696639"/>
            <a:ext cx="4152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Podsumowanie</a:t>
            </a:r>
            <a:endParaRPr lang="pl-PL" alt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8B8C5381-F94E-4088-AC25-9C1AB861D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65" y="2317073"/>
            <a:ext cx="6362735" cy="41291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Prostokąt 2">
            <a:extLst>
              <a:ext uri="{FF2B5EF4-FFF2-40B4-BE49-F238E27FC236}">
                <a16:creationId xmlns="" xmlns:a16="http://schemas.microsoft.com/office/drawing/2014/main" id="{D878C7CD-206A-4352-A625-A1B9CA38E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4369" y="1019149"/>
            <a:ext cx="730673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Wyposażenie, remonty oraz sprzęt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teleinformatyczny i transportowy: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972.615,73 zł</a:t>
            </a:r>
          </a:p>
        </p:txBody>
      </p:sp>
      <p:sp>
        <p:nvSpPr>
          <p:cNvPr id="2" name="Prostokąt 1"/>
          <p:cNvSpPr/>
          <p:nvPr/>
        </p:nvSpPr>
        <p:spPr>
          <a:xfrm>
            <a:off x="2534369" y="2890503"/>
            <a:ext cx="73067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alt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Oddanie do użytku nowej siedziby Komisariatu Policji w Żabnie:</a:t>
            </a:r>
          </a:p>
          <a:p>
            <a:pPr algn="ctr">
              <a:spcBef>
                <a:spcPct val="0"/>
              </a:spcBef>
            </a:pPr>
            <a:r>
              <a:rPr lang="pl-PL" altLang="pl-PL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1.499.315,80 zł</a:t>
            </a:r>
          </a:p>
        </p:txBody>
      </p:sp>
      <p:sp>
        <p:nvSpPr>
          <p:cNvPr id="4" name="Prostokąt 3"/>
          <p:cNvSpPr/>
          <p:nvPr/>
        </p:nvSpPr>
        <p:spPr>
          <a:xfrm>
            <a:off x="2534369" y="4644829"/>
            <a:ext cx="73067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alt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 nowej siedziby </a:t>
            </a:r>
          </a:p>
          <a:p>
            <a:pPr algn="ctr">
              <a:spcBef>
                <a:spcPct val="0"/>
              </a:spcBef>
            </a:pPr>
            <a:r>
              <a:rPr lang="pl-PL" alt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Komisariatu Policji w Wojniczu:</a:t>
            </a:r>
          </a:p>
          <a:p>
            <a:pPr algn="ctr">
              <a:spcBef>
                <a:spcPct val="0"/>
              </a:spcBef>
            </a:pPr>
            <a:r>
              <a:rPr lang="pl-PL" altLang="pl-PL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60.000,00 zł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62A60635-E298-48FA-B52B-0C19F69C2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237" y="1397674"/>
            <a:ext cx="8137525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ŁĄCZNIE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8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2.531.931,53</a:t>
            </a:r>
            <a:r>
              <a:rPr lang="pl-PL" altLang="pl-PL" sz="6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4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(4.913.604,73 zł w roku 2018)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62A60635-E298-48FA-B52B-0C19F69C2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740" y="662548"/>
            <a:ext cx="877622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Najważniejsze wydarzenia z życia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</a:t>
            </a:r>
          </a:p>
        </p:txBody>
      </p:sp>
      <p:pic>
        <p:nvPicPr>
          <p:cNvPr id="14340" name="Picture 4" descr="https://www.malopolska.pl/_cache/news--2019/1700-956/fit/BAZ190723_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1917566"/>
            <a:ext cx="7024159" cy="46827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60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62A60635-E298-48FA-B52B-0C19F69C2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899" y="1035080"/>
            <a:ext cx="54057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100. rocznica powstania Policji Państwowej</a:t>
            </a:r>
          </a:p>
        </p:txBody>
      </p:sp>
      <p:pic>
        <p:nvPicPr>
          <p:cNvPr id="14338" name="Picture 2" descr="C:\Frużyński\Michał\Pierdoły\Logo 100 leci Policji\LOGO_100_lecie_FIN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15" y="2376804"/>
            <a:ext cx="4092883" cy="405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ichal.fruzynski\Desktop\296-652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188" y="910376"/>
            <a:ext cx="5090918" cy="5877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7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62A60635-E298-48FA-B52B-0C19F69C2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867" y="611747"/>
            <a:ext cx="9423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Turniej piłki nożnej o Puchar Przewodniczącego ZW NSZZ Policjantów województwa małopolskiego</a:t>
            </a:r>
            <a:endParaRPr lang="pl-PL" alt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michal.fruzynski\Desktop\Bez tytuł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78" y="1728928"/>
            <a:ext cx="4729589" cy="2871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ymbol zastępczy zawartości 2">
            <a:extLst>
              <a:ext uri="{FF2B5EF4-FFF2-40B4-BE49-F238E27FC236}">
                <a16:creationId xmlns="" xmlns:a16="http://schemas.microsoft.com/office/drawing/2014/main" id="{229FBA33-E848-4980-9687-396A947090A6}"/>
              </a:ext>
            </a:extLst>
          </p:cNvPr>
          <p:cNvSpPr txBox="1">
            <a:spLocks/>
          </p:cNvSpPr>
          <p:nvPr/>
        </p:nvSpPr>
        <p:spPr bwMode="auto">
          <a:xfrm>
            <a:off x="6087533" y="2210861"/>
            <a:ext cx="5909734" cy="407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36525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None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lutego 2019 roku, w Tarnowie odbył się </a:t>
            </a:r>
            <a:r>
              <a:rPr lang="pl-PL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Turniej piłki nożnej o Puchar Przewodniczącego NSZZ Policjantów województwa małopolskiego </a:t>
            </a:r>
          </a:p>
          <a:p>
            <a:pPr eaLnBrk="1" hangingPunct="1">
              <a:buNone/>
              <a:defRPr/>
            </a:pPr>
            <a:endParaRPr lang="pl-PL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None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Oprócz sportowych zmagań, w trakcie imprezy charytatywnej, tarnowscy mundurowi przeprowadzili zbiórkę funduszy oraz licytację dla Szymonka i 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Tymka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wymagających stałego leczenia i kosztownej rehabilitacji. „Pod młotek” poszły gadżety przekazane przez czołowych polskich i zagranicznych sportowców, a dzięki hojności darczyńców udało się zebrać </a:t>
            </a:r>
            <a:r>
              <a:rPr lang="pl-PL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ponad 30 tysięcy złotych !</a:t>
            </a:r>
            <a:endParaRPr lang="pl-PL" altLang="pl-PL" sz="20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michal.fruzynski\Desktop\Bez tytuł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8" y="4753047"/>
            <a:ext cx="2946948" cy="1985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C:\Users\michal.fruzynski\Desktop\Bez tytuł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859" y="4751462"/>
            <a:ext cx="2171034" cy="1986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3742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62A60635-E298-48FA-B52B-0C19F69C2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867" y="611747"/>
            <a:ext cx="942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Oddanie do użytku Komisariatu Policji w Żabnie</a:t>
            </a:r>
            <a:endParaRPr lang="pl-PL" alt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ymbol zastępczy zawartości 2">
            <a:extLst>
              <a:ext uri="{FF2B5EF4-FFF2-40B4-BE49-F238E27FC236}">
                <a16:creationId xmlns="" xmlns:a16="http://schemas.microsoft.com/office/drawing/2014/main" id="{229FBA33-E848-4980-9687-396A947090A6}"/>
              </a:ext>
            </a:extLst>
          </p:cNvPr>
          <p:cNvSpPr txBox="1">
            <a:spLocks/>
          </p:cNvSpPr>
          <p:nvPr/>
        </p:nvSpPr>
        <p:spPr bwMode="auto">
          <a:xfrm>
            <a:off x="5507567" y="1778000"/>
            <a:ext cx="6489703" cy="45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36525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None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marca 2019 roku,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oficjalne oddanie do użytku nowej siedziby policjantów Komisariatu Policji w Żabnie</a:t>
            </a:r>
            <a:endParaRPr lang="pl-PL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None/>
              <a:defRPr/>
            </a:pPr>
            <a:endParaRPr lang="pl-PL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None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uroczystości wzięli udział Minister Spraw Wewnętrznych i Administracji – Joachim Brudziński, I Zastępca Komendanta Głównego Policji – nadinspektor Dariusz Augustyniak, a także Komendant Wojewódzki Policji                   w Krakowie 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nadinsp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dr Krzysztof 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Pobuta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buNone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Wśród gości nie zabrakło parlamentarzystów Ziemi Tarnowskiej, przedstawicieli władz administracji rządowej oraz samorządowej.</a:t>
            </a:r>
          </a:p>
          <a:p>
            <a:pPr eaLnBrk="1" hangingPunct="1">
              <a:buNone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Poświęcenia nowego komisariatu dokonał Biskup Leszek Leszkiewicz, któremu towarzyszył Diecezjalny Duszpasterz i Kapelanem Policji ks. prof. Stanisław Sojka.</a:t>
            </a:r>
            <a:endParaRPr lang="pl-PL" altLang="pl-PL" sz="20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michal.fruzynski\Desktop\Bez tytuł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67" y="1778000"/>
            <a:ext cx="4027516" cy="2555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ichal.fruzynski\Desktop\Bez tytuł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86" y="4426948"/>
            <a:ext cx="4321677" cy="22930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16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/>
          <p:cNvSpPr>
            <a:spLocks noGrp="1"/>
          </p:cNvSpPr>
          <p:nvPr>
            <p:ph type="subTitle" idx="1"/>
          </p:nvPr>
        </p:nvSpPr>
        <p:spPr>
          <a:xfrm>
            <a:off x="495910" y="1552830"/>
            <a:ext cx="7540769" cy="682370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pl-PL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XXVI Ogólnopolskie Zawody Policjantów Prewencji Turniej Par Patrolowych „Patrol Roku” - </a:t>
            </a:r>
            <a:r>
              <a:rPr lang="pl-PL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miejsce st.sierż. Piotr Solarz oraz sierż. Artur Kotlarz</a:t>
            </a: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pole tekstowe 2">
            <a:extLst>
              <a:ext uri="{FF2B5EF4-FFF2-40B4-BE49-F238E27FC236}">
                <a16:creationId xmlns="" xmlns:a16="http://schemas.microsoft.com/office/drawing/2014/main" id="{D86179B6-1DBD-4714-BB84-131BAB896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7343" y="635017"/>
            <a:ext cx="89590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Sukcesy naszych Policjantów w zawodach w 2019 roku</a:t>
            </a:r>
          </a:p>
        </p:txBody>
      </p:sp>
      <p:pic>
        <p:nvPicPr>
          <p:cNvPr id="8" name="Picture 9" descr="C:\Users\michal.fruzynski\Desktop\Bez tytuł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10" y="4039162"/>
            <a:ext cx="4628540" cy="24812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michal.fruzynski\Desktop\Bez tytuł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764" y="1325231"/>
            <a:ext cx="3939699" cy="30266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ichal.fruzynski\Desktop\Bez tytuł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793" y="4529667"/>
            <a:ext cx="1534705" cy="21645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ichal.fruzynski\Desktop\Bez tytuł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995" y="3927496"/>
            <a:ext cx="3220405" cy="25929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495910" y="3121337"/>
            <a:ext cx="7276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Wyróżnienie ministra MSWiA Mariusza Kamińskiego –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jako „Bohater                     w mundurze” mł.asp. Łukasz Jankowski </a:t>
            </a:r>
          </a:p>
        </p:txBody>
      </p:sp>
      <p:sp>
        <p:nvSpPr>
          <p:cNvPr id="4" name="Prostokąt 3"/>
          <p:cNvSpPr/>
          <p:nvPr/>
        </p:nvSpPr>
        <p:spPr>
          <a:xfrm>
            <a:off x="495910" y="2283137"/>
            <a:ext cx="7276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Wojewódzkie Siłowe Zawody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II miejsce w podciąganiu na drążku             z liczbą 49 powtórzeń – sierż. Arkadiusz Stolarz</a:t>
            </a:r>
          </a:p>
        </p:txBody>
      </p:sp>
    </p:spTree>
    <p:extLst>
      <p:ext uri="{BB962C8B-B14F-4D97-AF65-F5344CB8AC3E}">
        <p14:creationId xmlns:p14="http://schemas.microsoft.com/office/powerpoint/2010/main" val="20109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62A60635-E298-48FA-B52B-0C19F69C2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867" y="611746"/>
            <a:ext cx="942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Mistrzostwa biegów przeszkodowych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="" xmlns:a16="http://schemas.microsoft.com/office/drawing/2014/main" id="{229FBA33-E848-4980-9687-396A947090A6}"/>
              </a:ext>
            </a:extLst>
          </p:cNvPr>
          <p:cNvSpPr txBox="1">
            <a:spLocks/>
          </p:cNvSpPr>
          <p:nvPr/>
        </p:nvSpPr>
        <p:spPr bwMode="auto">
          <a:xfrm>
            <a:off x="5291667" y="1778000"/>
            <a:ext cx="6705604" cy="45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36525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None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marca 2019 roku, odbyły się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Miszostwa biegów przeszkodowych o puchar Komendanta Miejskiego Policji w Tarnowie</a:t>
            </a:r>
            <a:endParaRPr lang="pl-PL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None/>
              <a:defRPr/>
            </a:pPr>
            <a:endParaRPr lang="pl-PL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l-PL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pierwsze w Polsce tego typu zawody służb mundurowych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zorganizowane przez tarnowską policję i NSZZ Policjantów, których ambasadorem i głównym sędzią został Jacek Brzeziński – uczestnik Mistrzostw Świata i Europy w biegach przeszkodowych, w tym 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Runmageddonu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starcie stanęło 90 funkcjonariuszy z całej Małopolski,            a każdy z zawodników musiał pokonać tor z przeszkodami : pionowa ścianka, bieg z obciążeniem, przewracanie opon, lina oraz zasieki. O wygranej decydował najlepszy czas.</a:t>
            </a:r>
          </a:p>
        </p:txBody>
      </p:sp>
      <p:pic>
        <p:nvPicPr>
          <p:cNvPr id="5122" name="Picture 2" descr="C:\Users\michal.fruzynski\Desktop\Bez tytuł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14" y="1617134"/>
            <a:ext cx="4188645" cy="2726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ichal.fruzynski\Desktop\Bez tytuł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08" y="4525518"/>
            <a:ext cx="4954058" cy="20419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86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62A60635-E298-48FA-B52B-0C19F69C2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734" y="611746"/>
            <a:ext cx="109135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Piknik z Zamorskim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="" xmlns:a16="http://schemas.microsoft.com/office/drawing/2014/main" id="{229FBA33-E848-4980-9687-396A947090A6}"/>
              </a:ext>
            </a:extLst>
          </p:cNvPr>
          <p:cNvSpPr txBox="1">
            <a:spLocks/>
          </p:cNvSpPr>
          <p:nvPr/>
        </p:nvSpPr>
        <p:spPr bwMode="auto">
          <a:xfrm>
            <a:off x="4944533" y="1777999"/>
            <a:ext cx="7044272" cy="427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36525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None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lipiec 2019 roku, w miejscowości 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Kołkówka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gmina Rzepiennik Strzyżewski odbył się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„Piknik z Zamorskim”– ostatnim Komendantem Głównym Policji</a:t>
            </a:r>
          </a:p>
          <a:p>
            <a:pPr eaLnBrk="1" hangingPunct="1">
              <a:buNone/>
              <a:defRPr/>
            </a:pPr>
            <a:endParaRPr lang="pl-PL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ramach organizowanej z okazji 100-lecia powstania Policji Państwowej wydarzenia otwarto wystawę poświęconą Kordianowi Józefowi Zamorskiemu – ostatniemu Komendantowi Głównemu Policji, pochodzącemu </a:t>
            </a:r>
          </a:p>
          <a:p>
            <a:pPr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właśnie z tej miejscowości. </a:t>
            </a:r>
          </a:p>
          <a:p>
            <a:pPr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trakcie trwania wydarzenia </a:t>
            </a:r>
          </a:p>
          <a:p>
            <a:pPr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zorganizowano liczne konkursy </a:t>
            </a:r>
          </a:p>
          <a:p>
            <a:pPr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pokazy sprzętu policyjnego.</a:t>
            </a:r>
            <a:endParaRPr lang="pl-PL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michal.fruzynski\Desktop\Bez tytuł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069" y="4249208"/>
            <a:ext cx="1735664" cy="23869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ichal.fruzynski\Desktop\Bez tytuł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33" y="3937043"/>
            <a:ext cx="4004733" cy="2699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michal.fruzynski\Desktop\Bez tytuł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302" y="827933"/>
            <a:ext cx="2453549" cy="29742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6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62A60635-E298-48FA-B52B-0C19F69C2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734" y="611746"/>
            <a:ext cx="109135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Wystawa historyczna 100-lecia powstania Policji Państwowej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="" xmlns:a16="http://schemas.microsoft.com/office/drawing/2014/main" id="{229FBA33-E848-4980-9687-396A947090A6}"/>
              </a:ext>
            </a:extLst>
          </p:cNvPr>
          <p:cNvSpPr txBox="1">
            <a:spLocks/>
          </p:cNvSpPr>
          <p:nvPr/>
        </p:nvSpPr>
        <p:spPr bwMode="auto">
          <a:xfrm>
            <a:off x="4944533" y="1777999"/>
            <a:ext cx="7044272" cy="45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36525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None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lipiec-sierpień 2019 roku, w Muzeum Okręgowym w Tarnowie zaprezentowano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wystawę historyczną 100-lecia powstania Policji Państwowej</a:t>
            </a:r>
            <a:endParaRPr lang="pl-PL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None/>
              <a:defRPr/>
            </a:pPr>
            <a:endParaRPr lang="pl-PL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ramach obchodów 100. rocznicy powstania Policji Państwowej w II Rzeczpospolitej oraz pamiątkom poświęconym tarnowskim policjantom zorganizowano wystawę poświęconą wydarzeniom tamtego okresu. W trakcie trwania można było obejrzeć mundury policjantów „granatowych”, ich wyposażenie, zdjęcia zrobione podczas ekshumacji w Katyniu oraz przedmioty odnalezione                 w „dołach śmierci”. Nie zapomniano również o policjantach służącym w Tarnowie do wybuchu drugiej wojny światowej,            a także o ostatnim przedwojennym Komendancie Głównym Policji, gen. Kordianie Józefie Zamorskim. </a:t>
            </a:r>
            <a:endParaRPr lang="pl-PL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michal.fruzynski\Desktop\Bez tytuł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34" y="3877733"/>
            <a:ext cx="4380999" cy="27331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ichal.fruzynski\Desktop\Bez tytuł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67" y="1329267"/>
            <a:ext cx="4022531" cy="2467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91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62A60635-E298-48FA-B52B-0C19F69C2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5702" y="560948"/>
            <a:ext cx="81375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Święto Policji i Nadanie Sztandaru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Komendzie miejskiej Policji w Tarnowie</a:t>
            </a:r>
          </a:p>
        </p:txBody>
      </p:sp>
      <p:pic>
        <p:nvPicPr>
          <p:cNvPr id="4" name="Picture 9" descr="C:\Users\michal.fruzynski\Desktop\Prezentacja Brezpieczne Wakacje 2019\Zdjęcia św. Policji i Sztandar KMP 2019\Święto Policji Tarnów dnia 23.07.2019r\Tarnów dnia 23.07.2019r. (13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094" y="1714366"/>
            <a:ext cx="7228740" cy="50518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ichal.fruzynski\Desktop\Prezentacja Brezpieczne Wakacje 2019\Zdjęcia św. Policji i Sztandar KMP 2019\Święto Policji Tarnów dnia 23.07.2019r\Tarnów dnia 23.07.2019r. (19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095" y="4454102"/>
            <a:ext cx="3470085" cy="23120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michal.fruzynski\Desktop\Prezentacja Brezpieczne Wakacje 2019\Zdjęcia św. Policji i Sztandar KMP 2019\Święto Policji Tarnów dnia 23.07.2019r\Tarnów dnia 23.07.2019r. (20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17" y="1545635"/>
            <a:ext cx="3431002" cy="22866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michal.fruzynski\Desktop\Prezentacja Brezpieczne Wakacje 2019\Zdjęcia św. Policji i Sztandar KMP 2019\Święto Policji Tarnów dnia 23.07.2019r\Tarnów dnia 23.07.2019r. (21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216" y="1520234"/>
            <a:ext cx="3469101" cy="23120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michal.fruzynski\Desktop\Prezentacja Brezpieczne Wakacje 2019\Zdjęcia św. Policji i Sztandar KMP 2019\Święto Policji Tarnów dnia 23.07.2019r\Tarnów dnia 23.07.2019r. (186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2" y="4470350"/>
            <a:ext cx="3470085" cy="23121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6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229FBA33-E848-4980-9687-396A947090A6}"/>
              </a:ext>
            </a:extLst>
          </p:cNvPr>
          <p:cNvSpPr txBox="1">
            <a:spLocks/>
          </p:cNvSpPr>
          <p:nvPr/>
        </p:nvSpPr>
        <p:spPr bwMode="auto">
          <a:xfrm>
            <a:off x="227777" y="1567396"/>
            <a:ext cx="5026933" cy="446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36525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None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lipca 2019 roku, w Tarnowie odbył się uroczysty apel z okazji święta Policji oraz  100. rocznicy powstania Policji Państwowej połączony z nadaniem sztandaru                 Komendzie Miejskiej Policji w Tarnowie.</a:t>
            </a:r>
          </a:p>
          <a:p>
            <a:pPr eaLnBrk="1" hangingPunct="1">
              <a:buNone/>
              <a:defRPr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None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Udział w tym ważnym dniu zaszczycił swoją obecnością mł. insp. Tomasz Szymański                        Zastępca Komendanta Głównego Policji,       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nadinsp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dr Krzysztof 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Pobuta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Komendant Wojewódzki Policji w Krakowie, a także parlamentarzyści ziemi tarnowskiej.</a:t>
            </a:r>
          </a:p>
          <a:p>
            <a:pPr eaLnBrk="1" hangingPunct="1">
              <a:buNone/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711" y="1047621"/>
            <a:ext cx="6124215" cy="55069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955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62A60635-E298-48FA-B52B-0C19F69C2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9466" y="564252"/>
            <a:ext cx="8856134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Drużynowe Zawody Siłowo-Wytrzymałościowe </a:t>
            </a:r>
          </a:p>
          <a:p>
            <a:pPr algn="ctr">
              <a:buNone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Służb Mundurowych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="" xmlns:a16="http://schemas.microsoft.com/office/drawing/2014/main" id="{229FBA33-E848-4980-9687-396A947090A6}"/>
              </a:ext>
            </a:extLst>
          </p:cNvPr>
          <p:cNvSpPr txBox="1">
            <a:spLocks/>
          </p:cNvSpPr>
          <p:nvPr/>
        </p:nvSpPr>
        <p:spPr bwMode="auto">
          <a:xfrm>
            <a:off x="5401734" y="2506133"/>
            <a:ext cx="6493938" cy="356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36525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None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września 2019 roku, odbyły się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Drużynowe Zawody Siłowo-Wytrzymałościowe Służb Mundurowych</a:t>
            </a:r>
          </a:p>
          <a:p>
            <a:pPr eaLnBrk="1" hangingPunct="1">
              <a:buNone/>
              <a:defRPr/>
            </a:pPr>
            <a:endParaRPr lang="pl-PL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l-PL" sz="2000" dirty="0"/>
              <a:t>po raz pierwszy w Tarnowie zorganizowano zawody siłowo-wytrzymałościowe o Puchar Przewodniczącego NSZZP KMP w Tarnowie, w którym mogli wziąć udział nie tylko policjanci, ale również funkcjonariusze Straży Granicznej, Państwowej Straży Pożarnej, Służby Więziennej czy Wojska Polskiego. Temu niecodziennemu, sportowemu wydarzeniu patronował Komendant Miejski Policji w Tarnowie.</a:t>
            </a:r>
          </a:p>
        </p:txBody>
      </p:sp>
      <p:pic>
        <p:nvPicPr>
          <p:cNvPr id="8195" name="Picture 3" descr="C:\Users\michal.fruzynski\Desktop\Bez tytuł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09" y="1458647"/>
            <a:ext cx="2604247" cy="209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michal.fruzynski\Desktop\Bez tytuł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4" y="2147299"/>
            <a:ext cx="1830028" cy="12708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michal.fruzynski\Desktop\Bez tytuł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3292175"/>
            <a:ext cx="3917419" cy="33779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06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62A60635-E298-48FA-B52B-0C19F69C2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564252"/>
            <a:ext cx="10134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„Zrodzeni do Szabli” – przedpremierowy pokaz filmu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="" xmlns:a16="http://schemas.microsoft.com/office/drawing/2014/main" id="{229FBA33-E848-4980-9687-396A947090A6}"/>
              </a:ext>
            </a:extLst>
          </p:cNvPr>
          <p:cNvSpPr txBox="1">
            <a:spLocks/>
          </p:cNvSpPr>
          <p:nvPr/>
        </p:nvSpPr>
        <p:spPr bwMode="auto">
          <a:xfrm>
            <a:off x="5080000" y="1778000"/>
            <a:ext cx="6739467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36525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None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października 2019 roku, w Mościckim Centrum Kultury             w Tarnowie miał miejsce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przedpremierowy pokaz filmu „Zrodzeni do Szabli”</a:t>
            </a:r>
          </a:p>
          <a:p>
            <a:pPr eaLnBrk="1" hangingPunct="1">
              <a:buNone/>
              <a:defRPr/>
            </a:pPr>
            <a:endParaRPr lang="pl-PL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inicjatywa tarnowskiej Policji związana z uhonorowaniem obchodów 100-lecia powołania Policji Państwowej, w czasie której udział wzięli twórcy filmu - Rodzina Sieniawskich, którzy kultywują staropolską metodę posługiwania się szablą.</a:t>
            </a:r>
          </a:p>
          <a:p>
            <a:pPr>
              <a:buNone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Obecnie szabla nie jest już elementem wyposażenia Policji, lecz pozostała w niej, i wykorzystywana jest w ceremoniale policyjnym. Szable wręczane są przez Ministra Spraw Wewnętrznych i Administracji w trakcie nominacji funkcjonariuszy na stopień generalski. </a:t>
            </a:r>
          </a:p>
        </p:txBody>
      </p:sp>
      <p:pic>
        <p:nvPicPr>
          <p:cNvPr id="9219" name="Picture 3" descr="C:\Users\michal.fruzynski\Desktop\Bez tytuł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9" y="4258733"/>
            <a:ext cx="2580246" cy="2390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michal.fruzynski\Desktop\Bez tytuł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47" y="1149027"/>
            <a:ext cx="2743657" cy="386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81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62A60635-E298-48FA-B52B-0C19F69C2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564252"/>
            <a:ext cx="10134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Spotkanie wigilijne policjantów i pracowników policji Diecezji Tarnowskiej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="" xmlns:a16="http://schemas.microsoft.com/office/drawing/2014/main" id="{229FBA33-E848-4980-9687-396A947090A6}"/>
              </a:ext>
            </a:extLst>
          </p:cNvPr>
          <p:cNvSpPr txBox="1">
            <a:spLocks/>
          </p:cNvSpPr>
          <p:nvPr/>
        </p:nvSpPr>
        <p:spPr bwMode="auto">
          <a:xfrm>
            <a:off x="4605867" y="2048933"/>
            <a:ext cx="7382934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36525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None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grudnia 2019 roku, w Kościele Świętego Krzyża i Św. Filipa 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Neri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obchodziliśmy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 Jubileusz Duszpasterstwa w Diecezji Tarnowskiej</a:t>
            </a:r>
          </a:p>
          <a:p>
            <a:pPr eaLnBrk="1" hangingPunct="1">
              <a:buNone/>
              <a:defRPr/>
            </a:pPr>
            <a:endParaRPr 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l-PL" sz="2000" i="1" dirty="0"/>
              <a:t>Policjanci oraz pracownicy Policji Diecezji Tarnowskiej wzięli udział w uroczystej Mszy Świętej której przewodniczył Jego Ekscelencja Biskup Tarnowski Andrzej Jeż, </a:t>
            </a:r>
            <a:r>
              <a:rPr lang="pl-PL" sz="2000" dirty="0"/>
              <a:t>a celebrował ks. prof. Stanisław Sojka – Diecezjalny Duszpasterz i Kapelan Policji w Tarnowie.</a:t>
            </a:r>
          </a:p>
          <a:p>
            <a:pPr>
              <a:buNone/>
            </a:pPr>
            <a:r>
              <a:rPr lang="pl-PL" sz="2000" i="1" dirty="0"/>
              <a:t>Następnie funkcjonariusze wraz z </a:t>
            </a:r>
            <a:r>
              <a:rPr lang="pl-PL" sz="2000" dirty="0"/>
              <a:t>zaproszonymi gośćmi spotkali się w Auli św. Filipa, gdzie przy kolędach, które zaprezentował Zespół Pieśni i Tańca „Echo Doliny” z Biadolin Radłowskich połamano się opłatkiem, składając sobie wzajemnie życzenia oraz podsumowując mijający rok.</a:t>
            </a:r>
          </a:p>
        </p:txBody>
      </p:sp>
      <p:pic>
        <p:nvPicPr>
          <p:cNvPr id="10242" name="Picture 2" descr="C:\Users\michal.fruzynski\Desktop\Bez tytuł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82" y="1863634"/>
            <a:ext cx="4487861" cy="2743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michal.fruzynski\Desktop\Bez tytuł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67" y="4723972"/>
            <a:ext cx="2094034" cy="19964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michal.fruzynski\Desktop\Bez tytuł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4736397"/>
            <a:ext cx="2272769" cy="1971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34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2">
            <a:extLst>
              <a:ext uri="{FF2B5EF4-FFF2-40B4-BE49-F238E27FC236}">
                <a16:creationId xmlns="" xmlns:a16="http://schemas.microsoft.com/office/drawing/2014/main" id="{229FBA33-E848-4980-9687-396A947090A6}"/>
              </a:ext>
            </a:extLst>
          </p:cNvPr>
          <p:cNvSpPr txBox="1">
            <a:spLocks/>
          </p:cNvSpPr>
          <p:nvPr/>
        </p:nvSpPr>
        <p:spPr bwMode="auto">
          <a:xfrm>
            <a:off x="90399" y="1550604"/>
            <a:ext cx="3549222" cy="461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36525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None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Tablica pamiątkowa powstała z okazji 100. rocznicy powstania Policji Państwowej </a:t>
            </a: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oraz nadania Sztandaru Komendzie Miejskiej Policji w Tarnowie</a:t>
            </a:r>
          </a:p>
          <a:p>
            <a:pPr eaLnBrk="1" hangingPunct="1">
              <a:buNone/>
              <a:defRPr/>
            </a:pPr>
            <a:endParaRPr lang="pl-PL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buNone/>
              <a:defRPr/>
            </a:pP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poza honorowym miejscem położenia sztandaru oraz pamiątkowego wpisu z okazji 100. rocznicy powstania Policji Państwowej, swoje miejsce znaleźli również Komendanci Miejscy Policji w Tarnowie na przełomie poprzednich lat.</a:t>
            </a:r>
          </a:p>
          <a:p>
            <a:pPr algn="just" eaLnBrk="1" hangingPunct="1">
              <a:buFont typeface="Arial" panose="020B0604020202020204" pitchFamily="34" charset="0"/>
              <a:buNone/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None/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621" y="1570696"/>
            <a:ext cx="8461980" cy="46288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62A60635-E298-48FA-B52B-0C19F69C2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5702" y="637148"/>
            <a:ext cx="8137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Odsłonięcie tablicy Pamiątkowej</a:t>
            </a:r>
          </a:p>
        </p:txBody>
      </p:sp>
    </p:spTree>
    <p:extLst>
      <p:ext uri="{BB962C8B-B14F-4D97-AF65-F5344CB8AC3E}">
        <p14:creationId xmlns:p14="http://schemas.microsoft.com/office/powerpoint/2010/main" val="154630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17" y="1309312"/>
            <a:ext cx="4007316" cy="53430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7" y="1309312"/>
            <a:ext cx="7124117" cy="53430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62A60635-E298-48FA-B52B-0C19F69C2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5702" y="637148"/>
            <a:ext cx="8137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Odsłonięcie tablicy Pamiątkowej</a:t>
            </a:r>
          </a:p>
        </p:txBody>
      </p:sp>
    </p:spTree>
    <p:extLst>
      <p:ext uri="{BB962C8B-B14F-4D97-AF65-F5344CB8AC3E}">
        <p14:creationId xmlns:p14="http://schemas.microsoft.com/office/powerpoint/2010/main" val="271762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_s1031">
            <a:extLst>
              <a:ext uri="{FF2B5EF4-FFF2-40B4-BE49-F238E27FC236}">
                <a16:creationId xmlns="" xmlns:a16="http://schemas.microsoft.com/office/drawing/2014/main" id="{2C448DB0-F09C-47FF-9126-356E4F23C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7499" y="1505853"/>
            <a:ext cx="3847313" cy="793966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1" hangingPunct="1">
              <a:defRPr/>
            </a:pPr>
            <a:endParaRPr lang="pl-PL" b="1" dirty="0">
              <a:solidFill>
                <a:srgbClr val="000000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pl-PL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WYRÓŻNIENIA</a:t>
            </a:r>
            <a:endParaRPr lang="pl-PL" sz="105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pl-PL" b="1" dirty="0">
              <a:solidFill>
                <a:srgbClr val="FFFF99"/>
              </a:solidFill>
            </a:endParaRPr>
          </a:p>
        </p:txBody>
      </p:sp>
      <p:sp>
        <p:nvSpPr>
          <p:cNvPr id="6" name="_s1031">
            <a:extLst>
              <a:ext uri="{FF2B5EF4-FFF2-40B4-BE49-F238E27FC236}">
                <a16:creationId xmlns="" xmlns:a16="http://schemas.microsoft.com/office/drawing/2014/main" id="{666D0512-4404-4C1A-994C-7C163E1BE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1100" y="2692646"/>
            <a:ext cx="3527424" cy="1008062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1" hangingPunct="1">
              <a:defRPr/>
            </a:pPr>
            <a:endParaRPr lang="pl-PL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pl-PL" sz="1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ODZNACZENIA PAŃSTWOWE</a:t>
            </a:r>
          </a:p>
          <a:p>
            <a:pPr algn="just" eaLnBrk="1" hangingPunct="1">
              <a:defRPr/>
            </a:pPr>
            <a:endParaRPr lang="pl-PL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Tx/>
              <a:buChar char="-"/>
              <a:defRPr/>
            </a:pP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medal srebrny za długoletnią służbę – </a:t>
            </a: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policjant</a:t>
            </a:r>
          </a:p>
          <a:p>
            <a:pPr algn="just" eaLnBrk="1" hangingPunct="1">
              <a:buFontTx/>
              <a:buChar char="-"/>
              <a:defRPr/>
            </a:pP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medal brązowy za długoletnią służbę – </a:t>
            </a: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policjantów</a:t>
            </a:r>
          </a:p>
          <a:p>
            <a:pPr algn="ctr" eaLnBrk="1" hangingPunct="1">
              <a:defRPr/>
            </a:pPr>
            <a:endParaRPr lang="pl-PL" sz="11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pl-PL" sz="105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pl-PL" b="1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_s1031">
            <a:extLst>
              <a:ext uri="{FF2B5EF4-FFF2-40B4-BE49-F238E27FC236}">
                <a16:creationId xmlns="" xmlns:a16="http://schemas.microsoft.com/office/drawing/2014/main" id="{91DCBBE9-D7B1-4A1C-AF21-05C73706D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7499" y="4093195"/>
            <a:ext cx="3847314" cy="793966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1" hangingPunct="1">
              <a:defRPr/>
            </a:pPr>
            <a:endParaRPr lang="pl-PL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pl-PL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NAGRODY</a:t>
            </a:r>
            <a:endParaRPr lang="pl-PL" sz="105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pl-PL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6" name="_s1031">
            <a:extLst>
              <a:ext uri="{FF2B5EF4-FFF2-40B4-BE49-F238E27FC236}">
                <a16:creationId xmlns="" xmlns:a16="http://schemas.microsoft.com/office/drawing/2014/main" id="{D317F77C-E83F-468C-AFB3-64ADB12AD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390" y="5247258"/>
            <a:ext cx="2484179" cy="10795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l-PL" altLang="pl-PL" sz="11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MINISTER SPRAW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WEWNĘTRZNYCH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 ADMINISTRACJI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l-PL" altLang="pl-PL" sz="11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pl-PL" alt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policjant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l-PL" altLang="pl-PL" sz="1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7" name="_s1031">
            <a:extLst>
              <a:ext uri="{FF2B5EF4-FFF2-40B4-BE49-F238E27FC236}">
                <a16:creationId xmlns="" xmlns:a16="http://schemas.microsoft.com/office/drawing/2014/main" id="{1641E357-A423-42A8-A9E2-1347A7EB4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1873" y="5247535"/>
            <a:ext cx="2665461" cy="10795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KOMENDANT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GŁÓWNY POLICJI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l-PL" altLang="pl-PL" sz="11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pl-PL" alt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policjantów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pl-PL" alt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pracowników cywilnych</a:t>
            </a:r>
          </a:p>
        </p:txBody>
      </p:sp>
      <p:sp>
        <p:nvSpPr>
          <p:cNvPr id="10248" name="_s1031">
            <a:extLst>
              <a:ext uri="{FF2B5EF4-FFF2-40B4-BE49-F238E27FC236}">
                <a16:creationId xmlns="" xmlns:a16="http://schemas.microsoft.com/office/drawing/2014/main" id="{2CB1A7A0-32EF-447B-91BC-7DB7082FC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2940" y="5229225"/>
            <a:ext cx="2846744" cy="10795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KOMENDANT WOJEWÓDZKI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POLICJI W KRAKOWIE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l-PL" altLang="pl-PL" sz="11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115 </a:t>
            </a:r>
            <a:r>
              <a:rPr lang="pl-PL" alt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policjantów</a:t>
            </a:r>
          </a:p>
        </p:txBody>
      </p:sp>
      <p:sp>
        <p:nvSpPr>
          <p:cNvPr id="11" name="_s1031">
            <a:extLst>
              <a:ext uri="{FF2B5EF4-FFF2-40B4-BE49-F238E27FC236}">
                <a16:creationId xmlns="" xmlns:a16="http://schemas.microsoft.com/office/drawing/2014/main" id="{1377968D-EE03-4884-B8D2-768270676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3477" y="2660193"/>
            <a:ext cx="3167054" cy="1008062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1" hangingPunct="1">
              <a:defRPr/>
            </a:pPr>
            <a:endParaRPr lang="pl-PL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pl-PL" sz="1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PRZEDTERMINOWE MIANOWANIE  </a:t>
            </a:r>
          </a:p>
          <a:p>
            <a:pPr algn="ctr" eaLnBrk="1" hangingPunct="1">
              <a:defRPr/>
            </a:pP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 KOLEJNY STOPIEŃ SŁUŻBOWY</a:t>
            </a:r>
          </a:p>
          <a:p>
            <a:pPr algn="ctr" eaLnBrk="1" hangingPunct="1">
              <a:defRPr/>
            </a:pPr>
            <a:endParaRPr lang="pl-PL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policjantów</a:t>
            </a:r>
          </a:p>
          <a:p>
            <a:pPr algn="ctr" eaLnBrk="1" hangingPunct="1">
              <a:defRPr/>
            </a:pPr>
            <a:endParaRPr lang="pl-PL" sz="105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pl-PL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2" name="_s1031">
            <a:extLst>
              <a:ext uri="{FF2B5EF4-FFF2-40B4-BE49-F238E27FC236}">
                <a16:creationId xmlns="" xmlns:a16="http://schemas.microsoft.com/office/drawing/2014/main" id="{4BF484E5-717D-4B66-A8ED-BF45B7F63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5291" y="5229225"/>
            <a:ext cx="3207319" cy="10795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KOMENDANT MIEJSKI POLICJI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 TARNOWIE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l-PL" altLang="pl-PL" sz="1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1899 </a:t>
            </a:r>
            <a:r>
              <a:rPr lang="pl-PL" alt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policjantów</a:t>
            </a:r>
            <a:endParaRPr lang="pl-PL" altLang="pl-PL" sz="1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527 </a:t>
            </a:r>
            <a:r>
              <a:rPr lang="pl-PL" alt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pracowników cywilnych</a:t>
            </a:r>
            <a:endParaRPr lang="pl-PL" altLang="pl-PL" sz="1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5" name="pole tekstowe 12">
            <a:extLst>
              <a:ext uri="{FF2B5EF4-FFF2-40B4-BE49-F238E27FC236}">
                <a16:creationId xmlns="" xmlns:a16="http://schemas.microsoft.com/office/drawing/2014/main" id="{6F292788-5987-4E71-BF00-E1FFCAF4D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1" y="620714"/>
            <a:ext cx="6804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Wyróżnienia i nagrody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246" grpId="0" animBg="1"/>
      <p:bldP spid="10247" grpId="0" animBg="1"/>
      <p:bldP spid="10248" grpId="0" animBg="1"/>
      <p:bldP spid="11" grpId="0" animBg="1"/>
      <p:bldP spid="10252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62A60635-E298-48FA-B52B-0C19F69C2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35" y="637601"/>
            <a:ext cx="8137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Wydarzenia publikowane są na Facebooku </a:t>
            </a:r>
          </a:p>
        </p:txBody>
      </p:sp>
      <p:pic>
        <p:nvPicPr>
          <p:cNvPr id="11266" name="Picture 2" descr="C:\Users\michal.fruzynski\Desktop\Bez tytuł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6" y="5257801"/>
            <a:ext cx="4772283" cy="1262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ichal.fruzynski\Desktop\FACEBOO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6" y="730734"/>
            <a:ext cx="1543134" cy="15431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ymbol zastępczy zawartości 2">
            <a:extLst>
              <a:ext uri="{FF2B5EF4-FFF2-40B4-BE49-F238E27FC236}">
                <a16:creationId xmlns="" xmlns:a16="http://schemas.microsoft.com/office/drawing/2014/main" id="{229FBA33-E848-4980-9687-396A947090A6}"/>
              </a:ext>
            </a:extLst>
          </p:cNvPr>
          <p:cNvSpPr txBox="1">
            <a:spLocks/>
          </p:cNvSpPr>
          <p:nvPr/>
        </p:nvSpPr>
        <p:spPr bwMode="auto">
          <a:xfrm>
            <a:off x="1357241" y="1668437"/>
            <a:ext cx="9734091" cy="399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36525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None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Facebook Komendy Miejskiej Policji w Tarnowie powstał 17 września 2018 roku, jako nowoczesna forma komunikacji z obywatelem, i ściąga co raz większą liczbę swoich fanów.</a:t>
            </a:r>
          </a:p>
          <a:p>
            <a:pPr eaLnBrk="1" hangingPunct="1">
              <a:buNone/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None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Codziennie zamieszczane są tam informacje z całego powiatu, które niejednokrotnie znajdywały zainteresowanie lokalnej społeczności czy  małopolski ale nawet kraju !!!</a:t>
            </a:r>
          </a:p>
          <a:p>
            <a:pPr eaLnBrk="1" hangingPunct="1">
              <a:buNone/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None/>
              <a:defRPr/>
            </a:pP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Prowadzone przez funkcjonariuszy niczym zawodowych reporterów słowo pisane jak np. </a:t>
            </a:r>
            <a:r>
              <a:rPr lang="pl-PL" sz="2000" b="1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comiesięczny cykl 12 artykułów o historii tarnowskiej Policji II RP</a:t>
            </a:r>
            <a:r>
              <a:rPr lang="pl-PL" sz="20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 okazji 100. rocznicy powstania Policji Państwowej  </a:t>
            </a:r>
            <a:r>
              <a:rPr lang="pl-PL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rozpowszechniane są </a:t>
            </a: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przez użytkowników tej platformy,                      o czym świadczą coraz to lepsze </a:t>
            </a:r>
            <a:r>
              <a:rPr lang="pl-PL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wyniki </a:t>
            </a: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pl-PL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buNone/>
              <a:defRPr/>
            </a:pP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  </a:t>
            </a:r>
            <a:r>
              <a:rPr lang="pl-P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ponad  9.000 </a:t>
            </a:r>
            <a:r>
              <a:rPr lang="pl-PL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polubień</a:t>
            </a:r>
            <a:endParaRPr lang="pl-PL" alt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9" name="Picture 5" descr="Podobny obra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079" y="4953001"/>
            <a:ext cx="2854643" cy="10072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87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="" xmlns:a16="http://schemas.microsoft.com/office/drawing/2014/main" id="{307699A4-AD5A-4441-AB51-D93D3C475E8B}"/>
              </a:ext>
            </a:extLst>
          </p:cNvPr>
          <p:cNvSpPr txBox="1">
            <a:spLocks/>
          </p:cNvSpPr>
          <p:nvPr/>
        </p:nvSpPr>
        <p:spPr>
          <a:xfrm>
            <a:off x="1524000" y="1930245"/>
            <a:ext cx="9144000" cy="2890329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pl-PL" altLang="pl-PL" sz="4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Zamierzenia </a:t>
            </a:r>
          </a:p>
          <a:p>
            <a:pPr algn="ctr" eaLnBrk="1" hangingPunct="1">
              <a:defRPr/>
            </a:pPr>
            <a:r>
              <a:rPr lang="pl-PL" altLang="pl-PL" sz="4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inwestycyjno – remontowe</a:t>
            </a:r>
          </a:p>
          <a:p>
            <a:pPr algn="ctr" eaLnBrk="1" hangingPunct="1">
              <a:defRPr/>
            </a:pPr>
            <a:r>
              <a:rPr lang="pl-PL" altLang="pl-PL" sz="4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oraz zakup sprzętu transportowego</a:t>
            </a:r>
          </a:p>
          <a:p>
            <a:pPr algn="ctr" eaLnBrk="1" hangingPunct="1">
              <a:defRPr/>
            </a:pPr>
            <a:r>
              <a:rPr lang="pl-PL" altLang="pl-PL" sz="4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na rok 2020</a:t>
            </a:r>
            <a:br>
              <a:rPr lang="pl-PL" altLang="pl-PL" sz="4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pl-PL" altLang="pl-PL" sz="4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="" xmlns:a16="http://schemas.microsoft.com/office/drawing/2014/main" id="{981B3806-8ADA-4EE3-A4EA-FD1990D133A6}"/>
              </a:ext>
            </a:extLst>
          </p:cNvPr>
          <p:cNvSpPr txBox="1">
            <a:spLocks/>
          </p:cNvSpPr>
          <p:nvPr/>
        </p:nvSpPr>
        <p:spPr>
          <a:xfrm>
            <a:off x="1992313" y="981076"/>
            <a:ext cx="8064500" cy="792163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endParaRPr lang="pl-PL" altLang="pl-PL" sz="28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D453C642-6065-4FE3-87E6-BA44C058B3A1}"/>
              </a:ext>
            </a:extLst>
          </p:cNvPr>
          <p:cNvSpPr/>
          <p:nvPr/>
        </p:nvSpPr>
        <p:spPr>
          <a:xfrm>
            <a:off x="1063289" y="1527015"/>
            <a:ext cx="10065421" cy="434990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Rozpoczęcie budowy Komisariatu Policji w Wojniczu – </a:t>
            </a:r>
            <a:r>
              <a:rPr lang="pl-PL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koszt inwestycji 4.134.690,00 zł.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pl-PL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Termomodernizacja obiektu przy ul Jastruna 4 w Tarnowie – Baza Transportowa </a:t>
            </a:r>
          </a:p>
          <a:p>
            <a:pPr lvl="0">
              <a:spcAft>
                <a:spcPts val="0"/>
              </a:spcAft>
            </a:pP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pl-PL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koszt inwestycji około 3.800.000,00 zł. </a:t>
            </a: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realizacja w ramach programu ochrony środowiska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pl-PL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Remont pomieszczeń służbowych i sanitarnych Referatu Łączności i Informatyki Wydziału Wspomagającego KMP w Tarnowie – </a:t>
            </a:r>
            <a:r>
              <a:rPr lang="pl-PL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koszt inwestycji około 20.000,00 zł.</a:t>
            </a:r>
          </a:p>
          <a:p>
            <a:pPr marL="342900" lvl="0" indent="-342900"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pl-PL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Systematyczna wymiana sprzętu transportowego w ramach programu 50/50 przy współpracy z samorządem lokalnym. </a:t>
            </a:r>
          </a:p>
          <a:p>
            <a:pPr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dalszym ciągu remonty najstarszych obiektów będących w dyspozycji Komendy Miejskiej Policji w Tarnowie.</a:t>
            </a:r>
          </a:p>
        </p:txBody>
      </p:sp>
      <p:sp>
        <p:nvSpPr>
          <p:cNvPr id="5" name="Prostokąt 1">
            <a:extLst>
              <a:ext uri="{FF2B5EF4-FFF2-40B4-BE49-F238E27FC236}">
                <a16:creationId xmlns="" xmlns:a16="http://schemas.microsoft.com/office/drawing/2014/main" id="{0DA76470-846D-4528-96C4-B4CA04AC1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144" y="5876924"/>
            <a:ext cx="46201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wartość    7 954.690,00 zł</a:t>
            </a:r>
            <a:endParaRPr lang="pl-PL" altLang="pl-PL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54267" y="641525"/>
            <a:ext cx="9873714" cy="651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terenie działania Komendy Miejska Policji w Tarnowie </a:t>
            </a:r>
            <a:b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każdego dnia 2019 roku średnio …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751487901"/>
              </p:ext>
            </p:extLst>
          </p:nvPr>
        </p:nvGraphicFramePr>
        <p:xfrm>
          <a:off x="962715" y="1490132"/>
          <a:ext cx="9965266" cy="5090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475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="" xmlns:a16="http://schemas.microsoft.com/office/drawing/2014/main" id="{23E83068-6D24-42D1-9495-9157D8F61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683384"/>
            <a:ext cx="53863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l-PL" alt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insp. Mariusz DYMURA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l-PL" alt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Komendant Miejski Policji w Tarnowie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2203</TotalTime>
  <Words>5469</Words>
  <Application>Microsoft Office PowerPoint</Application>
  <PresentationFormat>Niestandardowy</PresentationFormat>
  <Paragraphs>1148</Paragraphs>
  <Slides>94</Slides>
  <Notes>6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94</vt:i4>
      </vt:variant>
    </vt:vector>
  </HeadingPairs>
  <TitlesOfParts>
    <vt:vector size="96" baseType="lpstr">
      <vt:lpstr>Motyw pakietu Office</vt:lpstr>
      <vt:lpstr>CorelDRAW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michał frużyński</dc:creator>
  <cp:lastModifiedBy>Frużyński Michał</cp:lastModifiedBy>
  <cp:revision>460</cp:revision>
  <cp:lastPrinted>2020-01-09T07:54:27Z</cp:lastPrinted>
  <dcterms:created xsi:type="dcterms:W3CDTF">2019-12-27T20:17:28Z</dcterms:created>
  <dcterms:modified xsi:type="dcterms:W3CDTF">2020-01-24T10:54:59Z</dcterms:modified>
</cp:coreProperties>
</file>